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9" r:id="rId3"/>
    <p:sldId id="274" r:id="rId4"/>
    <p:sldId id="275" r:id="rId5"/>
    <p:sldId id="273" r:id="rId6"/>
    <p:sldId id="270" r:id="rId7"/>
    <p:sldId id="271" r:id="rId8"/>
    <p:sldId id="276" r:id="rId9"/>
    <p:sldId id="277" r:id="rId10"/>
    <p:sldId id="272" r:id="rId11"/>
    <p:sldId id="278" r:id="rId12"/>
    <p:sldId id="279" r:id="rId13"/>
    <p:sldId id="280" r:id="rId14"/>
    <p:sldId id="281" r:id="rId15"/>
    <p:sldId id="258" r:id="rId16"/>
    <p:sldId id="259" r:id="rId17"/>
    <p:sldId id="282" r:id="rId18"/>
    <p:sldId id="283" r:id="rId19"/>
    <p:sldId id="284" r:id="rId20"/>
    <p:sldId id="285" r:id="rId21"/>
    <p:sldId id="286" r:id="rId22"/>
    <p:sldId id="260" r:id="rId23"/>
    <p:sldId id="261" r:id="rId24"/>
    <p:sldId id="257" r:id="rId25"/>
    <p:sldId id="256" r:id="rId26"/>
    <p:sldId id="287" r:id="rId27"/>
  </p:sldIdLst>
  <p:sldSz cx="77724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F8"/>
    <a:srgbClr val="48F848"/>
    <a:srgbClr val="54823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3" autoAdjust="0"/>
    <p:restoredTop sz="94660"/>
  </p:normalViewPr>
  <p:slideViewPr>
    <p:cSldViewPr snapToGrid="0">
      <p:cViewPr varScale="1">
        <p:scale>
          <a:sx n="68" d="100"/>
          <a:sy n="68" d="100"/>
        </p:scale>
        <p:origin x="16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272011"/>
            <a:ext cx="6606540" cy="2705947"/>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4082310"/>
            <a:ext cx="5829300" cy="1876530"/>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9364E6-C6C9-4B2F-B3D3-6FFFDE177E30}"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60764B-4FFC-407D-9F1B-CCFCA262398B}" type="slidenum">
              <a:rPr lang="en-US" smtClean="0"/>
              <a:t>‹#›</a:t>
            </a:fld>
            <a:endParaRPr lang="en-US"/>
          </a:p>
        </p:txBody>
      </p:sp>
    </p:spTree>
    <p:extLst>
      <p:ext uri="{BB962C8B-B14F-4D97-AF65-F5344CB8AC3E}">
        <p14:creationId xmlns:p14="http://schemas.microsoft.com/office/powerpoint/2010/main" val="2702505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364E6-C6C9-4B2F-B3D3-6FFFDE177E30}"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60764B-4FFC-407D-9F1B-CCFCA262398B}" type="slidenum">
              <a:rPr lang="en-US" smtClean="0"/>
              <a:t>‹#›</a:t>
            </a:fld>
            <a:endParaRPr lang="en-US"/>
          </a:p>
        </p:txBody>
      </p:sp>
    </p:spTree>
    <p:extLst>
      <p:ext uri="{BB962C8B-B14F-4D97-AF65-F5344CB8AC3E}">
        <p14:creationId xmlns:p14="http://schemas.microsoft.com/office/powerpoint/2010/main" val="840400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413808"/>
            <a:ext cx="1675924"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413808"/>
            <a:ext cx="4930616" cy="65867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364E6-C6C9-4B2F-B3D3-6FFFDE177E30}"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60764B-4FFC-407D-9F1B-CCFCA262398B}" type="slidenum">
              <a:rPr lang="en-US" smtClean="0"/>
              <a:t>‹#›</a:t>
            </a:fld>
            <a:endParaRPr lang="en-US"/>
          </a:p>
        </p:txBody>
      </p:sp>
    </p:spTree>
    <p:extLst>
      <p:ext uri="{BB962C8B-B14F-4D97-AF65-F5344CB8AC3E}">
        <p14:creationId xmlns:p14="http://schemas.microsoft.com/office/powerpoint/2010/main" val="3016836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364E6-C6C9-4B2F-B3D3-6FFFDE177E30}"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60764B-4FFC-407D-9F1B-CCFCA262398B}" type="slidenum">
              <a:rPr lang="en-US" smtClean="0"/>
              <a:t>‹#›</a:t>
            </a:fld>
            <a:endParaRPr lang="en-US"/>
          </a:p>
        </p:txBody>
      </p:sp>
    </p:spTree>
    <p:extLst>
      <p:ext uri="{BB962C8B-B14F-4D97-AF65-F5344CB8AC3E}">
        <p14:creationId xmlns:p14="http://schemas.microsoft.com/office/powerpoint/2010/main" val="4200954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1937705"/>
            <a:ext cx="6703695" cy="3233102"/>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5201393"/>
            <a:ext cx="6703695" cy="1700212"/>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9364E6-C6C9-4B2F-B3D3-6FFFDE177E30}"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60764B-4FFC-407D-9F1B-CCFCA262398B}" type="slidenum">
              <a:rPr lang="en-US" smtClean="0"/>
              <a:t>‹#›</a:t>
            </a:fld>
            <a:endParaRPr lang="en-US"/>
          </a:p>
        </p:txBody>
      </p:sp>
    </p:spTree>
    <p:extLst>
      <p:ext uri="{BB962C8B-B14F-4D97-AF65-F5344CB8AC3E}">
        <p14:creationId xmlns:p14="http://schemas.microsoft.com/office/powerpoint/2010/main" val="306839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069042"/>
            <a:ext cx="3303270" cy="49315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069042"/>
            <a:ext cx="3303270" cy="49315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9364E6-C6C9-4B2F-B3D3-6FFFDE177E30}"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60764B-4FFC-407D-9F1B-CCFCA262398B}" type="slidenum">
              <a:rPr lang="en-US" smtClean="0"/>
              <a:t>‹#›</a:t>
            </a:fld>
            <a:endParaRPr lang="en-US"/>
          </a:p>
        </p:txBody>
      </p:sp>
    </p:spTree>
    <p:extLst>
      <p:ext uri="{BB962C8B-B14F-4D97-AF65-F5344CB8AC3E}">
        <p14:creationId xmlns:p14="http://schemas.microsoft.com/office/powerpoint/2010/main" val="989582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413810"/>
            <a:ext cx="6703695"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1905318"/>
            <a:ext cx="3288089" cy="933767"/>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4" name="Content Placeholder 3"/>
          <p:cNvSpPr>
            <a:spLocks noGrp="1"/>
          </p:cNvSpPr>
          <p:nvPr>
            <p:ph sz="half" idx="2"/>
          </p:nvPr>
        </p:nvSpPr>
        <p:spPr>
          <a:xfrm>
            <a:off x="535366" y="2839085"/>
            <a:ext cx="3288089"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1905318"/>
            <a:ext cx="3304282" cy="933767"/>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6" name="Content Placeholder 5"/>
          <p:cNvSpPr>
            <a:spLocks noGrp="1"/>
          </p:cNvSpPr>
          <p:nvPr>
            <p:ph sz="quarter" idx="4"/>
          </p:nvPr>
        </p:nvSpPr>
        <p:spPr>
          <a:xfrm>
            <a:off x="3934778" y="2839085"/>
            <a:ext cx="3304282"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9364E6-C6C9-4B2F-B3D3-6FFFDE177E30}" type="datetimeFigureOut">
              <a:rPr lang="en-US" smtClean="0"/>
              <a:t>6/25/2020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60764B-4FFC-407D-9F1B-CCFCA262398B}" type="slidenum">
              <a:rPr lang="en-US" smtClean="0"/>
              <a:t>‹#›</a:t>
            </a:fld>
            <a:endParaRPr lang="en-US"/>
          </a:p>
        </p:txBody>
      </p:sp>
    </p:spTree>
    <p:extLst>
      <p:ext uri="{BB962C8B-B14F-4D97-AF65-F5344CB8AC3E}">
        <p14:creationId xmlns:p14="http://schemas.microsoft.com/office/powerpoint/2010/main" val="4122683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9364E6-C6C9-4B2F-B3D3-6FFFDE177E30}" type="datetimeFigureOut">
              <a:rPr lang="en-US" smtClean="0"/>
              <a:t>6/25/2020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60764B-4FFC-407D-9F1B-CCFCA262398B}" type="slidenum">
              <a:rPr lang="en-US" smtClean="0"/>
              <a:t>‹#›</a:t>
            </a:fld>
            <a:endParaRPr lang="en-US"/>
          </a:p>
        </p:txBody>
      </p:sp>
    </p:spTree>
    <p:extLst>
      <p:ext uri="{BB962C8B-B14F-4D97-AF65-F5344CB8AC3E}">
        <p14:creationId xmlns:p14="http://schemas.microsoft.com/office/powerpoint/2010/main" val="2178176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364E6-C6C9-4B2F-B3D3-6FFFDE177E30}" type="datetimeFigureOut">
              <a:rPr lang="en-US" smtClean="0"/>
              <a:t>6/25/2020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60764B-4FFC-407D-9F1B-CCFCA262398B}" type="slidenum">
              <a:rPr lang="en-US" smtClean="0"/>
              <a:t>‹#›</a:t>
            </a:fld>
            <a:endParaRPr lang="en-US"/>
          </a:p>
        </p:txBody>
      </p:sp>
    </p:spTree>
    <p:extLst>
      <p:ext uri="{BB962C8B-B14F-4D97-AF65-F5344CB8AC3E}">
        <p14:creationId xmlns:p14="http://schemas.microsoft.com/office/powerpoint/2010/main" val="1971476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518160"/>
            <a:ext cx="2506801" cy="18135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119083"/>
            <a:ext cx="3934778" cy="5523442"/>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2331720"/>
            <a:ext cx="2506801" cy="4319800"/>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39364E6-C6C9-4B2F-B3D3-6FFFDE177E30}"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60764B-4FFC-407D-9F1B-CCFCA262398B}" type="slidenum">
              <a:rPr lang="en-US" smtClean="0"/>
              <a:t>‹#›</a:t>
            </a:fld>
            <a:endParaRPr lang="en-US"/>
          </a:p>
        </p:txBody>
      </p:sp>
    </p:spTree>
    <p:extLst>
      <p:ext uri="{BB962C8B-B14F-4D97-AF65-F5344CB8AC3E}">
        <p14:creationId xmlns:p14="http://schemas.microsoft.com/office/powerpoint/2010/main" val="2395306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518160"/>
            <a:ext cx="2506801" cy="18135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119083"/>
            <a:ext cx="3934778" cy="5523442"/>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2331720"/>
            <a:ext cx="2506801" cy="4319800"/>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39364E6-C6C9-4B2F-B3D3-6FFFDE177E30}"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60764B-4FFC-407D-9F1B-CCFCA262398B}" type="slidenum">
              <a:rPr lang="en-US" smtClean="0"/>
              <a:t>‹#›</a:t>
            </a:fld>
            <a:endParaRPr lang="en-US"/>
          </a:p>
        </p:txBody>
      </p:sp>
    </p:spTree>
    <p:extLst>
      <p:ext uri="{BB962C8B-B14F-4D97-AF65-F5344CB8AC3E}">
        <p14:creationId xmlns:p14="http://schemas.microsoft.com/office/powerpoint/2010/main" val="115527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413810"/>
            <a:ext cx="6703695" cy="150230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069042"/>
            <a:ext cx="6703695"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7203865"/>
            <a:ext cx="1748790" cy="413808"/>
          </a:xfrm>
          <a:prstGeom prst="rect">
            <a:avLst/>
          </a:prstGeom>
        </p:spPr>
        <p:txBody>
          <a:bodyPr vert="horz" lIns="91440" tIns="45720" rIns="91440" bIns="45720" rtlCol="0" anchor="ctr"/>
          <a:lstStyle>
            <a:lvl1pPr algn="l">
              <a:defRPr sz="1020">
                <a:solidFill>
                  <a:schemeClr val="tx1">
                    <a:tint val="75000"/>
                  </a:schemeClr>
                </a:solidFill>
              </a:defRPr>
            </a:lvl1pPr>
          </a:lstStyle>
          <a:p>
            <a:fld id="{439364E6-C6C9-4B2F-B3D3-6FFFDE177E30}" type="datetimeFigureOut">
              <a:rPr lang="en-US" smtClean="0"/>
              <a:t>6/25/2020</a:t>
            </a:fld>
            <a:endParaRPr lang="en-US"/>
          </a:p>
        </p:txBody>
      </p:sp>
      <p:sp>
        <p:nvSpPr>
          <p:cNvPr id="5" name="Footer Placeholder 4"/>
          <p:cNvSpPr>
            <a:spLocks noGrp="1"/>
          </p:cNvSpPr>
          <p:nvPr>
            <p:ph type="ftr" sz="quarter" idx="3"/>
          </p:nvPr>
        </p:nvSpPr>
        <p:spPr>
          <a:xfrm>
            <a:off x="2574608" y="7203865"/>
            <a:ext cx="2623185" cy="413808"/>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7203865"/>
            <a:ext cx="1748790" cy="413808"/>
          </a:xfrm>
          <a:prstGeom prst="rect">
            <a:avLst/>
          </a:prstGeom>
        </p:spPr>
        <p:txBody>
          <a:bodyPr vert="horz" lIns="91440" tIns="45720" rIns="91440" bIns="45720" rtlCol="0" anchor="ctr"/>
          <a:lstStyle>
            <a:lvl1pPr algn="r">
              <a:defRPr sz="1020">
                <a:solidFill>
                  <a:schemeClr val="tx1">
                    <a:tint val="75000"/>
                  </a:schemeClr>
                </a:solidFill>
              </a:defRPr>
            </a:lvl1pPr>
          </a:lstStyle>
          <a:p>
            <a:fld id="{F860764B-4FFC-407D-9F1B-CCFCA262398B}" type="slidenum">
              <a:rPr lang="en-US" smtClean="0"/>
              <a:t>‹#›</a:t>
            </a:fld>
            <a:endParaRPr lang="en-US"/>
          </a:p>
        </p:txBody>
      </p:sp>
    </p:spTree>
    <p:extLst>
      <p:ext uri="{BB962C8B-B14F-4D97-AF65-F5344CB8AC3E}">
        <p14:creationId xmlns:p14="http://schemas.microsoft.com/office/powerpoint/2010/main" val="4082369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2611087" cy="7662442"/>
          </a:xfrm>
          <a:prstGeom prst="rect">
            <a:avLst/>
          </a:prstGeom>
        </p:spPr>
      </p:pic>
      <p:sp>
        <p:nvSpPr>
          <p:cNvPr id="5" name="TextBox 4"/>
          <p:cNvSpPr txBox="1"/>
          <p:nvPr/>
        </p:nvSpPr>
        <p:spPr>
          <a:xfrm>
            <a:off x="6360289" y="0"/>
            <a:ext cx="1412111" cy="369332"/>
          </a:xfrm>
          <a:prstGeom prst="rect">
            <a:avLst/>
          </a:prstGeom>
          <a:noFill/>
        </p:spPr>
        <p:txBody>
          <a:bodyPr wrap="square" rtlCol="0">
            <a:spAutoFit/>
          </a:bodyPr>
          <a:lstStyle/>
          <a:p>
            <a:r>
              <a:rPr lang="en-US" dirty="0"/>
              <a:t>Main.png</a:t>
            </a:r>
          </a:p>
        </p:txBody>
      </p:sp>
    </p:spTree>
    <p:extLst>
      <p:ext uri="{BB962C8B-B14F-4D97-AF65-F5344CB8AC3E}">
        <p14:creationId xmlns:p14="http://schemas.microsoft.com/office/powerpoint/2010/main" val="3546522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2611087" cy="7662442"/>
          </a:xfrm>
          <a:prstGeom prst="rect">
            <a:avLst/>
          </a:prstGeom>
        </p:spPr>
      </p:pic>
      <p:sp>
        <p:nvSpPr>
          <p:cNvPr id="4" name="Rectangle 3"/>
          <p:cNvSpPr/>
          <p:nvPr/>
        </p:nvSpPr>
        <p:spPr>
          <a:xfrm>
            <a:off x="42672" y="7200900"/>
            <a:ext cx="2505456" cy="461542"/>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04515" y="0"/>
            <a:ext cx="5167885" cy="1215717"/>
          </a:xfrm>
          <a:prstGeom prst="rect">
            <a:avLst/>
          </a:prstGeom>
          <a:noFill/>
        </p:spPr>
        <p:txBody>
          <a:bodyPr wrap="square" rtlCol="0">
            <a:spAutoFit/>
          </a:bodyPr>
          <a:lstStyle/>
          <a:p>
            <a:r>
              <a:rPr lang="en-US" b="1" dirty="0"/>
              <a:t>Links:</a:t>
            </a:r>
          </a:p>
          <a:p>
            <a:pPr marL="171450" indent="-171450">
              <a:buFont typeface="Arial" panose="020B0604020202020204" pitchFamily="34" charset="0"/>
              <a:buChar char="•"/>
            </a:pPr>
            <a:r>
              <a:rPr lang="en-US" sz="1100" b="1" dirty="0"/>
              <a:t>Our Lab Website</a:t>
            </a:r>
          </a:p>
          <a:p>
            <a:r>
              <a:rPr lang="en-US" sz="1100" dirty="0"/>
              <a:t>Opens the Gerner Lab website</a:t>
            </a:r>
          </a:p>
          <a:p>
            <a:endParaRPr lang="en-US" sz="1100" dirty="0"/>
          </a:p>
          <a:p>
            <a:pPr marL="171450" indent="-171450">
              <a:buFont typeface="Arial" panose="020B0604020202020204" pitchFamily="34" charset="0"/>
              <a:buChar char="•"/>
            </a:pPr>
            <a:r>
              <a:rPr lang="en-US" sz="1100" b="1" dirty="0"/>
              <a:t>CytoMAP Wiki</a:t>
            </a:r>
          </a:p>
          <a:p>
            <a:r>
              <a:rPr lang="en-US" sz="1100" dirty="0"/>
              <a:t>Opens the </a:t>
            </a:r>
            <a:r>
              <a:rPr lang="en-US" sz="1100" dirty="0" err="1"/>
              <a:t>Cytomap</a:t>
            </a:r>
            <a:r>
              <a:rPr lang="en-US" sz="1100" dirty="0"/>
              <a:t> Wiki page on </a:t>
            </a:r>
            <a:r>
              <a:rPr lang="en-US" sz="1100" dirty="0" err="1"/>
              <a:t>Gitlab</a:t>
            </a:r>
            <a:endParaRPr lang="en-US" sz="1100" dirty="0"/>
          </a:p>
        </p:txBody>
      </p:sp>
    </p:spTree>
    <p:extLst>
      <p:ext uri="{BB962C8B-B14F-4D97-AF65-F5344CB8AC3E}">
        <p14:creationId xmlns:p14="http://schemas.microsoft.com/office/powerpoint/2010/main" val="3332139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768088" cy="6446520"/>
          </a:xfrm>
          <a:prstGeom prst="rect">
            <a:avLst/>
          </a:prstGeom>
        </p:spPr>
      </p:pic>
      <p:sp>
        <p:nvSpPr>
          <p:cNvPr id="2" name="TextBox 1"/>
          <p:cNvSpPr txBox="1"/>
          <p:nvPr/>
        </p:nvSpPr>
        <p:spPr>
          <a:xfrm>
            <a:off x="1248195" y="3570494"/>
            <a:ext cx="1177765" cy="261610"/>
          </a:xfrm>
          <a:prstGeom prst="rect">
            <a:avLst/>
          </a:prstGeom>
          <a:noFill/>
        </p:spPr>
        <p:txBody>
          <a:bodyPr wrap="square" rtlCol="0">
            <a:spAutoFit/>
          </a:bodyPr>
          <a:lstStyle/>
          <a:p>
            <a:r>
              <a:rPr lang="en-US" sz="1100" b="1" dirty="0"/>
              <a:t>Select Cell Types</a:t>
            </a:r>
            <a:endParaRPr lang="en-US" sz="1100" dirty="0"/>
          </a:p>
        </p:txBody>
      </p:sp>
      <p:sp>
        <p:nvSpPr>
          <p:cNvPr id="4" name="Rectangle 3"/>
          <p:cNvSpPr/>
          <p:nvPr/>
        </p:nvSpPr>
        <p:spPr>
          <a:xfrm>
            <a:off x="613458" y="185195"/>
            <a:ext cx="2615878" cy="3368233"/>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421486" y="3422623"/>
            <a:ext cx="1177765" cy="261610"/>
          </a:xfrm>
          <a:prstGeom prst="rect">
            <a:avLst/>
          </a:prstGeom>
          <a:noFill/>
        </p:spPr>
        <p:txBody>
          <a:bodyPr wrap="square" rtlCol="0">
            <a:spAutoFit/>
          </a:bodyPr>
          <a:lstStyle/>
          <a:p>
            <a:r>
              <a:rPr lang="en-US" sz="1100" b="1" dirty="0"/>
              <a:t>Select Channels</a:t>
            </a:r>
            <a:endParaRPr lang="en-US" sz="1100" dirty="0"/>
          </a:p>
        </p:txBody>
      </p:sp>
      <p:sp>
        <p:nvSpPr>
          <p:cNvPr id="6" name="Rectangle 5"/>
          <p:cNvSpPr/>
          <p:nvPr/>
        </p:nvSpPr>
        <p:spPr>
          <a:xfrm>
            <a:off x="4134787" y="185195"/>
            <a:ext cx="1295629" cy="3368233"/>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782601" y="6416271"/>
            <a:ext cx="1177765" cy="430887"/>
          </a:xfrm>
          <a:prstGeom prst="rect">
            <a:avLst/>
          </a:prstGeom>
          <a:noFill/>
        </p:spPr>
        <p:txBody>
          <a:bodyPr wrap="square" rtlCol="0">
            <a:spAutoFit/>
          </a:bodyPr>
          <a:lstStyle/>
          <a:p>
            <a:r>
              <a:rPr lang="en-US" sz="1100" b="1" dirty="0"/>
              <a:t>Plot Average or Violin plots</a:t>
            </a:r>
            <a:endParaRPr lang="en-US" sz="1100" dirty="0"/>
          </a:p>
        </p:txBody>
      </p:sp>
      <p:sp>
        <p:nvSpPr>
          <p:cNvPr id="8" name="Rectangle 7"/>
          <p:cNvSpPr/>
          <p:nvPr/>
        </p:nvSpPr>
        <p:spPr>
          <a:xfrm>
            <a:off x="5430416" y="185195"/>
            <a:ext cx="1295629" cy="1037115"/>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82601" y="5884546"/>
            <a:ext cx="1226313" cy="561974"/>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58000" y="5962260"/>
            <a:ext cx="910088" cy="484259"/>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23538" y="6416271"/>
            <a:ext cx="1177765" cy="430887"/>
          </a:xfrm>
          <a:prstGeom prst="rect">
            <a:avLst/>
          </a:prstGeom>
          <a:noFill/>
        </p:spPr>
        <p:txBody>
          <a:bodyPr wrap="square" rtlCol="0">
            <a:spAutoFit/>
          </a:bodyPr>
          <a:lstStyle/>
          <a:p>
            <a:r>
              <a:rPr lang="en-US" sz="1100" b="1" dirty="0"/>
              <a:t>Generate the plots</a:t>
            </a:r>
            <a:endParaRPr lang="en-US" sz="1100" dirty="0"/>
          </a:p>
        </p:txBody>
      </p:sp>
    </p:spTree>
    <p:extLst>
      <p:ext uri="{BB962C8B-B14F-4D97-AF65-F5344CB8AC3E}">
        <p14:creationId xmlns:p14="http://schemas.microsoft.com/office/powerpoint/2010/main" val="1301250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886201"/>
            <a:ext cx="4074289" cy="3886199"/>
          </a:xfrm>
          <a:prstGeom prst="rect">
            <a:avLst/>
          </a:prstGeom>
        </p:spPr>
      </p:pic>
      <p:pic>
        <p:nvPicPr>
          <p:cNvPr id="5" name="Picture 4"/>
          <p:cNvPicPr>
            <a:picLocks noChangeAspect="1"/>
          </p:cNvPicPr>
          <p:nvPr/>
        </p:nvPicPr>
        <p:blipFill>
          <a:blip r:embed="rId3"/>
          <a:stretch>
            <a:fillRect/>
          </a:stretch>
        </p:blipFill>
        <p:spPr>
          <a:xfrm>
            <a:off x="0" y="0"/>
            <a:ext cx="4525701" cy="3876632"/>
          </a:xfrm>
          <a:prstGeom prst="rect">
            <a:avLst/>
          </a:prstGeom>
        </p:spPr>
      </p:pic>
      <p:sp>
        <p:nvSpPr>
          <p:cNvPr id="6" name="TextBox 5"/>
          <p:cNvSpPr txBox="1"/>
          <p:nvPr/>
        </p:nvSpPr>
        <p:spPr>
          <a:xfrm>
            <a:off x="4525701" y="0"/>
            <a:ext cx="3246699" cy="877163"/>
          </a:xfrm>
          <a:prstGeom prst="rect">
            <a:avLst/>
          </a:prstGeom>
          <a:noFill/>
        </p:spPr>
        <p:txBody>
          <a:bodyPr wrap="square" rtlCol="0">
            <a:spAutoFit/>
          </a:bodyPr>
          <a:lstStyle/>
          <a:p>
            <a:r>
              <a:rPr lang="en-US" b="1" dirty="0"/>
              <a:t>Plots:</a:t>
            </a:r>
          </a:p>
          <a:p>
            <a:pPr marL="171450" indent="-171450">
              <a:buFont typeface="Arial" panose="020B0604020202020204" pitchFamily="34" charset="0"/>
              <a:buChar char="•"/>
            </a:pPr>
            <a:r>
              <a:rPr lang="en-US" sz="1100" b="1" dirty="0"/>
              <a:t>Each channel selected will generate a plot</a:t>
            </a:r>
          </a:p>
          <a:p>
            <a:pPr marL="171450" indent="-171450">
              <a:buFont typeface="Arial" panose="020B0604020202020204" pitchFamily="34" charset="0"/>
              <a:buChar char="•"/>
            </a:pPr>
            <a:r>
              <a:rPr lang="en-US" sz="1100" b="1" dirty="0"/>
              <a:t>Select View &gt; Plot Browser to see the legend </a:t>
            </a:r>
          </a:p>
          <a:p>
            <a:pPr lvl="1"/>
            <a:endParaRPr lang="en-US" sz="1100" dirty="0"/>
          </a:p>
        </p:txBody>
      </p:sp>
    </p:spTree>
    <p:extLst>
      <p:ext uri="{BB962C8B-B14F-4D97-AF65-F5344CB8AC3E}">
        <p14:creationId xmlns:p14="http://schemas.microsoft.com/office/powerpoint/2010/main" val="383526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751761" cy="6477000"/>
          </a:xfrm>
          <a:prstGeom prst="rect">
            <a:avLst/>
          </a:prstGeom>
        </p:spPr>
      </p:pic>
      <p:sp>
        <p:nvSpPr>
          <p:cNvPr id="3" name="TextBox 2"/>
          <p:cNvSpPr txBox="1"/>
          <p:nvPr/>
        </p:nvSpPr>
        <p:spPr>
          <a:xfrm>
            <a:off x="2478525" y="925598"/>
            <a:ext cx="1177765" cy="430887"/>
          </a:xfrm>
          <a:prstGeom prst="rect">
            <a:avLst/>
          </a:prstGeom>
          <a:noFill/>
        </p:spPr>
        <p:txBody>
          <a:bodyPr wrap="square" rtlCol="0">
            <a:spAutoFit/>
          </a:bodyPr>
          <a:lstStyle/>
          <a:p>
            <a:r>
              <a:rPr lang="en-US" sz="1100" b="1" dirty="0"/>
              <a:t>Select which Cells to cluster</a:t>
            </a:r>
            <a:endParaRPr lang="en-US" sz="1100" dirty="0"/>
          </a:p>
        </p:txBody>
      </p:sp>
      <p:sp>
        <p:nvSpPr>
          <p:cNvPr id="4" name="Rectangle 3"/>
          <p:cNvSpPr/>
          <p:nvPr/>
        </p:nvSpPr>
        <p:spPr>
          <a:xfrm>
            <a:off x="613457" y="671804"/>
            <a:ext cx="2017775" cy="253794"/>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77548" y="5738327"/>
            <a:ext cx="1178019" cy="409011"/>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58611" y="5458408"/>
            <a:ext cx="1780965" cy="261610"/>
          </a:xfrm>
          <a:prstGeom prst="rect">
            <a:avLst/>
          </a:prstGeom>
          <a:noFill/>
        </p:spPr>
        <p:txBody>
          <a:bodyPr wrap="square" rtlCol="0">
            <a:spAutoFit/>
          </a:bodyPr>
          <a:lstStyle/>
          <a:p>
            <a:r>
              <a:rPr lang="en-US" sz="1100" b="1" dirty="0"/>
              <a:t>Select Individual Cells</a:t>
            </a:r>
            <a:endParaRPr lang="en-US" sz="1100" dirty="0"/>
          </a:p>
        </p:txBody>
      </p:sp>
      <p:sp>
        <p:nvSpPr>
          <p:cNvPr id="7" name="TextBox 6"/>
          <p:cNvSpPr txBox="1"/>
          <p:nvPr/>
        </p:nvSpPr>
        <p:spPr>
          <a:xfrm>
            <a:off x="5338678" y="2307471"/>
            <a:ext cx="1177765" cy="600164"/>
          </a:xfrm>
          <a:prstGeom prst="rect">
            <a:avLst/>
          </a:prstGeom>
          <a:noFill/>
        </p:spPr>
        <p:txBody>
          <a:bodyPr wrap="square" rtlCol="0">
            <a:spAutoFit/>
          </a:bodyPr>
          <a:lstStyle/>
          <a:p>
            <a:r>
              <a:rPr lang="en-US" sz="1100" b="1" dirty="0"/>
              <a:t>Select which channels to use during clustering</a:t>
            </a:r>
            <a:endParaRPr lang="en-US" sz="1100" dirty="0"/>
          </a:p>
        </p:txBody>
      </p:sp>
      <p:sp>
        <p:nvSpPr>
          <p:cNvPr id="8" name="Rectangle 7"/>
          <p:cNvSpPr/>
          <p:nvPr/>
        </p:nvSpPr>
        <p:spPr>
          <a:xfrm>
            <a:off x="3868660" y="1007706"/>
            <a:ext cx="1412467" cy="1651517"/>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10209" y="595192"/>
            <a:ext cx="1412467" cy="761294"/>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49655" y="1356485"/>
            <a:ext cx="1177765" cy="600164"/>
          </a:xfrm>
          <a:prstGeom prst="rect">
            <a:avLst/>
          </a:prstGeom>
          <a:noFill/>
        </p:spPr>
        <p:txBody>
          <a:bodyPr wrap="square" rtlCol="0">
            <a:spAutoFit/>
          </a:bodyPr>
          <a:lstStyle/>
          <a:p>
            <a:r>
              <a:rPr lang="en-US" sz="1100" b="1" dirty="0"/>
              <a:t>Select which samples to include</a:t>
            </a:r>
            <a:endParaRPr lang="en-US" sz="1100" dirty="0"/>
          </a:p>
        </p:txBody>
      </p:sp>
      <p:sp>
        <p:nvSpPr>
          <p:cNvPr id="12" name="Rectangle 11"/>
          <p:cNvSpPr/>
          <p:nvPr/>
        </p:nvSpPr>
        <p:spPr>
          <a:xfrm>
            <a:off x="5952931" y="6147338"/>
            <a:ext cx="1269745" cy="329662"/>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810209" y="6529296"/>
            <a:ext cx="1850614" cy="261610"/>
          </a:xfrm>
          <a:prstGeom prst="rect">
            <a:avLst/>
          </a:prstGeom>
          <a:noFill/>
        </p:spPr>
        <p:txBody>
          <a:bodyPr wrap="square" rtlCol="0">
            <a:spAutoFit/>
          </a:bodyPr>
          <a:lstStyle/>
          <a:p>
            <a:r>
              <a:rPr lang="en-US" sz="1100" b="1" dirty="0"/>
              <a:t>Click Ok to begin clustering</a:t>
            </a:r>
            <a:endParaRPr lang="en-US" sz="1100" dirty="0"/>
          </a:p>
        </p:txBody>
      </p:sp>
    </p:spTree>
    <p:extLst>
      <p:ext uri="{BB962C8B-B14F-4D97-AF65-F5344CB8AC3E}">
        <p14:creationId xmlns:p14="http://schemas.microsoft.com/office/powerpoint/2010/main" val="90435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653" y="82793"/>
            <a:ext cx="2514600" cy="1276350"/>
          </a:xfrm>
          <a:prstGeom prst="rect">
            <a:avLst/>
          </a:prstGeom>
        </p:spPr>
      </p:pic>
      <p:pic>
        <p:nvPicPr>
          <p:cNvPr id="4" name="Picture 3"/>
          <p:cNvPicPr>
            <a:picLocks noChangeAspect="1"/>
          </p:cNvPicPr>
          <p:nvPr/>
        </p:nvPicPr>
        <p:blipFill>
          <a:blip r:embed="rId3"/>
          <a:stretch>
            <a:fillRect/>
          </a:stretch>
        </p:blipFill>
        <p:spPr>
          <a:xfrm>
            <a:off x="80653" y="1460240"/>
            <a:ext cx="6873551" cy="4276734"/>
          </a:xfrm>
          <a:prstGeom prst="rect">
            <a:avLst/>
          </a:prstGeom>
        </p:spPr>
      </p:pic>
      <p:sp>
        <p:nvSpPr>
          <p:cNvPr id="5" name="Rectangle 4"/>
          <p:cNvSpPr/>
          <p:nvPr/>
        </p:nvSpPr>
        <p:spPr>
          <a:xfrm>
            <a:off x="2595253" y="5523722"/>
            <a:ext cx="2247335" cy="213252"/>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5866" y="2407298"/>
            <a:ext cx="1678167" cy="214604"/>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17428" y="5147109"/>
            <a:ext cx="2781704" cy="261610"/>
          </a:xfrm>
          <a:prstGeom prst="rect">
            <a:avLst/>
          </a:prstGeom>
          <a:noFill/>
        </p:spPr>
        <p:txBody>
          <a:bodyPr wrap="square" rtlCol="0">
            <a:spAutoFit/>
          </a:bodyPr>
          <a:lstStyle/>
          <a:p>
            <a:r>
              <a:rPr lang="en-US" sz="1100" b="1" dirty="0"/>
              <a:t>Select your new model on the color axis</a:t>
            </a:r>
            <a:endParaRPr lang="en-US" sz="1100" dirty="0"/>
          </a:p>
        </p:txBody>
      </p:sp>
      <p:sp>
        <p:nvSpPr>
          <p:cNvPr id="9" name="TextBox 8"/>
          <p:cNvSpPr txBox="1"/>
          <p:nvPr/>
        </p:nvSpPr>
        <p:spPr>
          <a:xfrm>
            <a:off x="2595253" y="210051"/>
            <a:ext cx="3367008" cy="938719"/>
          </a:xfrm>
          <a:prstGeom prst="rect">
            <a:avLst/>
          </a:prstGeom>
          <a:noFill/>
        </p:spPr>
        <p:txBody>
          <a:bodyPr wrap="square" rtlCol="0">
            <a:spAutoFit/>
          </a:bodyPr>
          <a:lstStyle/>
          <a:p>
            <a:pPr marL="171450" indent="-171450">
              <a:buFont typeface="Arial" panose="020B0604020202020204" pitchFamily="34" charset="0"/>
              <a:buChar char="•"/>
            </a:pPr>
            <a:r>
              <a:rPr lang="en-US" sz="1100" b="1" dirty="0"/>
              <a:t>Once your model is trained it will show up as a new channel for plotting</a:t>
            </a:r>
          </a:p>
          <a:p>
            <a:pPr marL="171450" indent="-171450">
              <a:buFont typeface="Arial" panose="020B0604020202020204" pitchFamily="34" charset="0"/>
              <a:buChar char="•"/>
            </a:pPr>
            <a:r>
              <a:rPr lang="en-US" sz="1100" b="1" dirty="0"/>
              <a:t>Cells you did not select for clustering will be assigned to group 0, and will be color coded white on any plots</a:t>
            </a:r>
            <a:endParaRPr lang="en-US" sz="1100" dirty="0"/>
          </a:p>
        </p:txBody>
      </p:sp>
      <p:pic>
        <p:nvPicPr>
          <p:cNvPr id="11" name="Picture 10"/>
          <p:cNvPicPr>
            <a:picLocks noChangeAspect="1"/>
          </p:cNvPicPr>
          <p:nvPr/>
        </p:nvPicPr>
        <p:blipFill rotWithShape="1">
          <a:blip r:embed="rId4"/>
          <a:srcRect l="5108" t="14094" r="39858" b="9655"/>
          <a:stretch/>
        </p:blipFill>
        <p:spPr>
          <a:xfrm>
            <a:off x="0" y="5753389"/>
            <a:ext cx="2379306" cy="2019011"/>
          </a:xfrm>
          <a:prstGeom prst="rect">
            <a:avLst/>
          </a:prstGeom>
        </p:spPr>
      </p:pic>
      <p:sp>
        <p:nvSpPr>
          <p:cNvPr id="12" name="TextBox 11"/>
          <p:cNvSpPr txBox="1"/>
          <p:nvPr/>
        </p:nvSpPr>
        <p:spPr>
          <a:xfrm>
            <a:off x="2595252" y="5867078"/>
            <a:ext cx="4104127" cy="430887"/>
          </a:xfrm>
          <a:prstGeom prst="rect">
            <a:avLst/>
          </a:prstGeom>
          <a:noFill/>
        </p:spPr>
        <p:txBody>
          <a:bodyPr wrap="square" rtlCol="0">
            <a:spAutoFit/>
          </a:bodyPr>
          <a:lstStyle/>
          <a:p>
            <a:pPr marL="171450" indent="-171450">
              <a:buFont typeface="Arial" panose="020B0604020202020204" pitchFamily="34" charset="0"/>
              <a:buChar char="•"/>
            </a:pPr>
            <a:r>
              <a:rPr lang="en-US" sz="1100" b="1" dirty="0"/>
              <a:t>To use these cell definitions you will need to gate on the populations and give them names</a:t>
            </a:r>
            <a:endParaRPr lang="en-US" sz="1100" dirty="0"/>
          </a:p>
        </p:txBody>
      </p:sp>
      <p:sp>
        <p:nvSpPr>
          <p:cNvPr id="13" name="Rectangle 12"/>
          <p:cNvSpPr/>
          <p:nvPr/>
        </p:nvSpPr>
        <p:spPr>
          <a:xfrm>
            <a:off x="2295334" y="1905391"/>
            <a:ext cx="438535" cy="193997"/>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379306" y="1507898"/>
            <a:ext cx="2781704" cy="261610"/>
          </a:xfrm>
          <a:prstGeom prst="rect">
            <a:avLst/>
          </a:prstGeom>
          <a:noFill/>
        </p:spPr>
        <p:txBody>
          <a:bodyPr wrap="square" rtlCol="0">
            <a:spAutoFit/>
          </a:bodyPr>
          <a:lstStyle/>
          <a:p>
            <a:r>
              <a:rPr lang="en-US" sz="1100" b="1" dirty="0"/>
              <a:t>Use gating to name the new cell populations</a:t>
            </a:r>
            <a:endParaRPr lang="en-US" sz="1100" dirty="0"/>
          </a:p>
        </p:txBody>
      </p:sp>
    </p:spTree>
    <p:extLst>
      <p:ext uri="{BB962C8B-B14F-4D97-AF65-F5344CB8AC3E}">
        <p14:creationId xmlns:p14="http://schemas.microsoft.com/office/powerpoint/2010/main" val="990245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7772400" cy="5760375"/>
          </a:xfrm>
          <a:prstGeom prst="rect">
            <a:avLst/>
          </a:prstGeom>
        </p:spPr>
      </p:pic>
    </p:spTree>
    <p:extLst>
      <p:ext uri="{BB962C8B-B14F-4D97-AF65-F5344CB8AC3E}">
        <p14:creationId xmlns:p14="http://schemas.microsoft.com/office/powerpoint/2010/main" val="63053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772400" cy="5760375"/>
          </a:xfrm>
          <a:prstGeom prst="rect">
            <a:avLst/>
          </a:prstGeom>
        </p:spPr>
      </p:pic>
      <p:sp>
        <p:nvSpPr>
          <p:cNvPr id="4" name="Rectangle 3"/>
          <p:cNvSpPr/>
          <p:nvPr/>
        </p:nvSpPr>
        <p:spPr>
          <a:xfrm>
            <a:off x="0" y="589280"/>
            <a:ext cx="518160" cy="23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56080" y="396240"/>
            <a:ext cx="2712720" cy="23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5547359"/>
            <a:ext cx="375920" cy="2130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75920" y="5425440"/>
            <a:ext cx="4927600" cy="3349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08600" y="5425439"/>
            <a:ext cx="2463800" cy="334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432040" y="711200"/>
            <a:ext cx="340360" cy="4704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18160" y="589279"/>
            <a:ext cx="335280" cy="369332"/>
          </a:xfrm>
          <a:prstGeom prst="rect">
            <a:avLst/>
          </a:prstGeom>
          <a:noFill/>
        </p:spPr>
        <p:txBody>
          <a:bodyPr wrap="square" rtlCol="0">
            <a:spAutoFit/>
          </a:bodyPr>
          <a:lstStyle/>
          <a:p>
            <a:r>
              <a:rPr lang="en-US" dirty="0">
                <a:solidFill>
                  <a:srgbClr val="FF0000"/>
                </a:solidFill>
              </a:rPr>
              <a:t>1</a:t>
            </a:r>
          </a:p>
        </p:txBody>
      </p:sp>
      <p:sp>
        <p:nvSpPr>
          <p:cNvPr id="11" name="TextBox 10"/>
          <p:cNvSpPr txBox="1"/>
          <p:nvPr/>
        </p:nvSpPr>
        <p:spPr>
          <a:xfrm>
            <a:off x="4368800" y="521454"/>
            <a:ext cx="335280" cy="369332"/>
          </a:xfrm>
          <a:prstGeom prst="rect">
            <a:avLst/>
          </a:prstGeom>
          <a:noFill/>
        </p:spPr>
        <p:txBody>
          <a:bodyPr wrap="square" rtlCol="0">
            <a:spAutoFit/>
          </a:bodyPr>
          <a:lstStyle/>
          <a:p>
            <a:r>
              <a:rPr lang="en-US" dirty="0">
                <a:solidFill>
                  <a:srgbClr val="FF0000"/>
                </a:solidFill>
              </a:rPr>
              <a:t>2</a:t>
            </a:r>
          </a:p>
        </p:txBody>
      </p:sp>
      <p:sp>
        <p:nvSpPr>
          <p:cNvPr id="12" name="TextBox 11"/>
          <p:cNvSpPr txBox="1"/>
          <p:nvPr/>
        </p:nvSpPr>
        <p:spPr>
          <a:xfrm>
            <a:off x="40640" y="5203253"/>
            <a:ext cx="335280" cy="369332"/>
          </a:xfrm>
          <a:prstGeom prst="rect">
            <a:avLst/>
          </a:prstGeom>
          <a:noFill/>
        </p:spPr>
        <p:txBody>
          <a:bodyPr wrap="square" rtlCol="0">
            <a:spAutoFit/>
          </a:bodyPr>
          <a:lstStyle/>
          <a:p>
            <a:r>
              <a:rPr lang="en-US" dirty="0">
                <a:solidFill>
                  <a:srgbClr val="FF0000"/>
                </a:solidFill>
              </a:rPr>
              <a:t>4</a:t>
            </a:r>
          </a:p>
        </p:txBody>
      </p:sp>
      <p:sp>
        <p:nvSpPr>
          <p:cNvPr id="13" name="TextBox 12"/>
          <p:cNvSpPr txBox="1"/>
          <p:nvPr/>
        </p:nvSpPr>
        <p:spPr>
          <a:xfrm>
            <a:off x="584200" y="5052534"/>
            <a:ext cx="335280" cy="369332"/>
          </a:xfrm>
          <a:prstGeom prst="rect">
            <a:avLst/>
          </a:prstGeom>
          <a:noFill/>
        </p:spPr>
        <p:txBody>
          <a:bodyPr wrap="square" rtlCol="0">
            <a:spAutoFit/>
          </a:bodyPr>
          <a:lstStyle/>
          <a:p>
            <a:r>
              <a:rPr lang="en-US" dirty="0">
                <a:solidFill>
                  <a:srgbClr val="FF0000"/>
                </a:solidFill>
              </a:rPr>
              <a:t>5</a:t>
            </a:r>
          </a:p>
        </p:txBody>
      </p:sp>
      <p:sp>
        <p:nvSpPr>
          <p:cNvPr id="14" name="TextBox 13"/>
          <p:cNvSpPr txBox="1"/>
          <p:nvPr/>
        </p:nvSpPr>
        <p:spPr>
          <a:xfrm>
            <a:off x="5638800" y="5052534"/>
            <a:ext cx="335280" cy="369332"/>
          </a:xfrm>
          <a:prstGeom prst="rect">
            <a:avLst/>
          </a:prstGeom>
          <a:noFill/>
        </p:spPr>
        <p:txBody>
          <a:bodyPr wrap="square" rtlCol="0">
            <a:spAutoFit/>
          </a:bodyPr>
          <a:lstStyle/>
          <a:p>
            <a:r>
              <a:rPr lang="en-US" dirty="0">
                <a:solidFill>
                  <a:srgbClr val="FF0000"/>
                </a:solidFill>
              </a:rPr>
              <a:t>6</a:t>
            </a:r>
          </a:p>
        </p:txBody>
      </p:sp>
      <p:sp>
        <p:nvSpPr>
          <p:cNvPr id="15" name="TextBox 14"/>
          <p:cNvSpPr txBox="1"/>
          <p:nvPr/>
        </p:nvSpPr>
        <p:spPr>
          <a:xfrm>
            <a:off x="7096760" y="4817172"/>
            <a:ext cx="335280" cy="369332"/>
          </a:xfrm>
          <a:prstGeom prst="rect">
            <a:avLst/>
          </a:prstGeom>
          <a:noFill/>
        </p:spPr>
        <p:txBody>
          <a:bodyPr wrap="square" rtlCol="0">
            <a:spAutoFit/>
          </a:bodyPr>
          <a:lstStyle/>
          <a:p>
            <a:r>
              <a:rPr lang="en-US" dirty="0">
                <a:solidFill>
                  <a:srgbClr val="FF0000"/>
                </a:solidFill>
              </a:rPr>
              <a:t>7</a:t>
            </a:r>
          </a:p>
        </p:txBody>
      </p:sp>
      <p:sp>
        <p:nvSpPr>
          <p:cNvPr id="16" name="Rectangle 15"/>
          <p:cNvSpPr/>
          <p:nvPr/>
        </p:nvSpPr>
        <p:spPr>
          <a:xfrm>
            <a:off x="2494280" y="208279"/>
            <a:ext cx="670560" cy="186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164840" y="-67967"/>
            <a:ext cx="335280" cy="369332"/>
          </a:xfrm>
          <a:prstGeom prst="rect">
            <a:avLst/>
          </a:prstGeom>
          <a:noFill/>
        </p:spPr>
        <p:txBody>
          <a:bodyPr wrap="square" rtlCol="0">
            <a:spAutoFit/>
          </a:bodyPr>
          <a:lstStyle/>
          <a:p>
            <a:r>
              <a:rPr lang="en-US" dirty="0">
                <a:solidFill>
                  <a:srgbClr val="FF0000"/>
                </a:solidFill>
              </a:rPr>
              <a:t>3</a:t>
            </a:r>
          </a:p>
        </p:txBody>
      </p:sp>
    </p:spTree>
    <p:extLst>
      <p:ext uri="{BB962C8B-B14F-4D97-AF65-F5344CB8AC3E}">
        <p14:creationId xmlns:p14="http://schemas.microsoft.com/office/powerpoint/2010/main" val="3246918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777528" cy="5713228"/>
          </a:xfrm>
          <a:prstGeom prst="rect">
            <a:avLst/>
          </a:prstGeom>
        </p:spPr>
      </p:pic>
    </p:spTree>
    <p:extLst>
      <p:ext uri="{BB962C8B-B14F-4D97-AF65-F5344CB8AC3E}">
        <p14:creationId xmlns:p14="http://schemas.microsoft.com/office/powerpoint/2010/main" val="1460202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7782479" cy="5465135"/>
          </a:xfrm>
          <a:prstGeom prst="rect">
            <a:avLst/>
          </a:prstGeom>
        </p:spPr>
      </p:pic>
      <p:sp>
        <p:nvSpPr>
          <p:cNvPr id="3" name="Rectangle 2"/>
          <p:cNvSpPr/>
          <p:nvPr/>
        </p:nvSpPr>
        <p:spPr>
          <a:xfrm>
            <a:off x="495866" y="4087242"/>
            <a:ext cx="1678167" cy="214604"/>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65670" y="1003800"/>
            <a:ext cx="1120283" cy="201223"/>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472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5029200" cy="3776022"/>
          </a:xfrm>
          <a:prstGeom prst="rect">
            <a:avLst/>
          </a:prstGeom>
        </p:spPr>
      </p:pic>
      <p:pic>
        <p:nvPicPr>
          <p:cNvPr id="4" name="Picture 3"/>
          <p:cNvPicPr>
            <a:picLocks noChangeAspect="1"/>
          </p:cNvPicPr>
          <p:nvPr/>
        </p:nvPicPr>
        <p:blipFill>
          <a:blip r:embed="rId3"/>
          <a:stretch>
            <a:fillRect/>
          </a:stretch>
        </p:blipFill>
        <p:spPr>
          <a:xfrm>
            <a:off x="0" y="3962400"/>
            <a:ext cx="5029200" cy="3776022"/>
          </a:xfrm>
          <a:prstGeom prst="rect">
            <a:avLst/>
          </a:prstGeom>
        </p:spPr>
      </p:pic>
      <p:pic>
        <p:nvPicPr>
          <p:cNvPr id="5" name="Picture 4"/>
          <p:cNvPicPr>
            <a:picLocks noChangeAspect="1"/>
          </p:cNvPicPr>
          <p:nvPr/>
        </p:nvPicPr>
        <p:blipFill>
          <a:blip r:embed="rId4"/>
          <a:stretch>
            <a:fillRect/>
          </a:stretch>
        </p:blipFill>
        <p:spPr>
          <a:xfrm>
            <a:off x="0" y="2781805"/>
            <a:ext cx="5212057" cy="2361189"/>
          </a:xfrm>
          <a:prstGeom prst="rect">
            <a:avLst/>
          </a:prstGeom>
        </p:spPr>
      </p:pic>
      <p:sp>
        <p:nvSpPr>
          <p:cNvPr id="6" name="Rectangle 5"/>
          <p:cNvSpPr/>
          <p:nvPr/>
        </p:nvSpPr>
        <p:spPr>
          <a:xfrm>
            <a:off x="3533891" y="351670"/>
            <a:ext cx="194594" cy="187046"/>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1" y="538716"/>
            <a:ext cx="3533890" cy="224308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28485" y="538716"/>
            <a:ext cx="1483572" cy="224308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3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2611087" cy="7662442"/>
          </a:xfrm>
          <a:prstGeom prst="rect">
            <a:avLst/>
          </a:prstGeom>
        </p:spPr>
      </p:pic>
      <p:sp>
        <p:nvSpPr>
          <p:cNvPr id="8" name="TextBox 7"/>
          <p:cNvSpPr txBox="1"/>
          <p:nvPr/>
        </p:nvSpPr>
        <p:spPr>
          <a:xfrm>
            <a:off x="2604515" y="3865"/>
            <a:ext cx="5167885" cy="4601260"/>
          </a:xfrm>
          <a:prstGeom prst="rect">
            <a:avLst/>
          </a:prstGeom>
          <a:noFill/>
        </p:spPr>
        <p:txBody>
          <a:bodyPr wrap="square" rtlCol="0">
            <a:spAutoFit/>
          </a:bodyPr>
          <a:lstStyle/>
          <a:p>
            <a:r>
              <a:rPr lang="en-US" b="1" dirty="0"/>
              <a:t>File Dropdown:</a:t>
            </a:r>
          </a:p>
          <a:p>
            <a:endParaRPr lang="en-US" sz="1100" b="1" dirty="0"/>
          </a:p>
          <a:p>
            <a:pPr marL="171450" indent="-171450">
              <a:buFont typeface="Arial" panose="020B0604020202020204" pitchFamily="34" charset="0"/>
              <a:buChar char="•"/>
            </a:pPr>
            <a:r>
              <a:rPr lang="en-US" sz="1100" b="1" dirty="0"/>
              <a:t>load .csv or .mat</a:t>
            </a:r>
          </a:p>
          <a:p>
            <a:r>
              <a:rPr lang="en-US" sz="1100" dirty="0"/>
              <a:t>This either loads a previous workspace (.mat file) or loads data from .csv files where data should be formatted as Columns of parameters and rows of individual cells/objects. Individual .csv files are treated as separate phenotypes.</a:t>
            </a:r>
          </a:p>
          <a:p>
            <a:endParaRPr lang="en-US" sz="1100" dirty="0"/>
          </a:p>
          <a:p>
            <a:pPr marL="171450" indent="-171450">
              <a:buFont typeface="Arial" panose="020B0604020202020204" pitchFamily="34" charset="0"/>
              <a:buChar char="•"/>
            </a:pPr>
            <a:r>
              <a:rPr lang="en-US" sz="1100" b="1" dirty="0"/>
              <a:t>Import multiple samples</a:t>
            </a:r>
          </a:p>
          <a:p>
            <a:r>
              <a:rPr lang="en-US" sz="1100" dirty="0"/>
              <a:t>This loads multiple samples, assuming the data is saved as individual .csv files for each phenotype with each sample in a unique folder containing only that sample’s .csv files. </a:t>
            </a:r>
          </a:p>
          <a:p>
            <a:endParaRPr lang="en-US" sz="1100" dirty="0"/>
          </a:p>
          <a:p>
            <a:pPr marL="171450" indent="-171450">
              <a:buFont typeface="Arial" panose="020B0604020202020204" pitchFamily="34" charset="0"/>
              <a:buChar char="•"/>
            </a:pPr>
            <a:r>
              <a:rPr lang="en-US" sz="1100" b="1" dirty="0"/>
              <a:t>Import data from .</a:t>
            </a:r>
            <a:r>
              <a:rPr lang="en-US" sz="1100" b="1" dirty="0" err="1"/>
              <a:t>wsp</a:t>
            </a:r>
            <a:endParaRPr lang="en-US" sz="1100" b="1" dirty="0"/>
          </a:p>
          <a:p>
            <a:r>
              <a:rPr lang="en-US" sz="1100" dirty="0"/>
              <a:t>This loads data from </a:t>
            </a:r>
            <a:r>
              <a:rPr lang="en-US" sz="1100" dirty="0" err="1"/>
              <a:t>FlowJo’s</a:t>
            </a:r>
            <a:r>
              <a:rPr lang="en-US" sz="1100" dirty="0"/>
              <a:t> .</a:t>
            </a:r>
            <a:r>
              <a:rPr lang="en-US" sz="1100" dirty="0" err="1"/>
              <a:t>wsp</a:t>
            </a:r>
            <a:r>
              <a:rPr lang="en-US" sz="1100" dirty="0"/>
              <a:t> files. It is still a bit limited and breaks if there are ellipse gates, logic gates, and probably a few other cases I haven’t encountered yet. </a:t>
            </a:r>
          </a:p>
          <a:p>
            <a:endParaRPr lang="en-US" sz="1100" dirty="0"/>
          </a:p>
          <a:p>
            <a:pPr marL="171450" indent="-171450">
              <a:buFont typeface="Arial" panose="020B0604020202020204" pitchFamily="34" charset="0"/>
              <a:buChar char="•"/>
            </a:pPr>
            <a:r>
              <a:rPr lang="en-US" sz="1100" b="1" dirty="0"/>
              <a:t>Save Workspace</a:t>
            </a:r>
          </a:p>
          <a:p>
            <a:r>
              <a:rPr lang="en-US" sz="1100" dirty="0"/>
              <a:t>This saves the current workspace as a .mat file.</a:t>
            </a:r>
          </a:p>
          <a:p>
            <a:endParaRPr lang="en-US" sz="1100" dirty="0"/>
          </a:p>
          <a:p>
            <a:pPr marL="171450" indent="-171450">
              <a:buFont typeface="Arial" panose="020B0604020202020204" pitchFamily="34" charset="0"/>
              <a:buChar char="•"/>
            </a:pPr>
            <a:r>
              <a:rPr lang="en-US" sz="1100" b="1" dirty="0"/>
              <a:t>Export Full data tables as .csv</a:t>
            </a:r>
          </a:p>
          <a:p>
            <a:r>
              <a:rPr lang="en-US" sz="1100" dirty="0"/>
              <a:t>This generates .csv files for the different cell types or neighborhoods. These can then be loaded into FlowJo.</a:t>
            </a:r>
          </a:p>
          <a:p>
            <a:endParaRPr lang="en-US" sz="1100" dirty="0"/>
          </a:p>
          <a:p>
            <a:pPr marL="171450" indent="-171450">
              <a:buFont typeface="Arial" panose="020B0604020202020204" pitchFamily="34" charset="0"/>
              <a:buChar char="•"/>
            </a:pPr>
            <a:r>
              <a:rPr lang="en-US" sz="1100" b="1" dirty="0"/>
              <a:t>Export data for prism</a:t>
            </a:r>
          </a:p>
          <a:p>
            <a:r>
              <a:rPr lang="en-US" sz="1100" dirty="0"/>
              <a:t>This also exports .csv files of the cell MFI or neighborhoods, but in a more convenient format for copying the data to prism for plotting.</a:t>
            </a:r>
          </a:p>
        </p:txBody>
      </p:sp>
      <p:sp>
        <p:nvSpPr>
          <p:cNvPr id="9" name="Rectangle 8"/>
          <p:cNvSpPr/>
          <p:nvPr/>
        </p:nvSpPr>
        <p:spPr>
          <a:xfrm>
            <a:off x="42672" y="272649"/>
            <a:ext cx="279273" cy="263799"/>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556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22475"/>
            <a:ext cx="5029200" cy="3776022"/>
          </a:xfrm>
          <a:prstGeom prst="rect">
            <a:avLst/>
          </a:prstGeom>
        </p:spPr>
      </p:pic>
      <p:pic>
        <p:nvPicPr>
          <p:cNvPr id="3" name="Picture 2"/>
          <p:cNvPicPr>
            <a:picLocks noChangeAspect="1"/>
          </p:cNvPicPr>
          <p:nvPr/>
        </p:nvPicPr>
        <p:blipFill>
          <a:blip r:embed="rId3"/>
          <a:stretch>
            <a:fillRect/>
          </a:stretch>
        </p:blipFill>
        <p:spPr>
          <a:xfrm>
            <a:off x="0" y="0"/>
            <a:ext cx="5212080" cy="2361199"/>
          </a:xfrm>
          <a:prstGeom prst="rect">
            <a:avLst/>
          </a:prstGeom>
        </p:spPr>
      </p:pic>
      <p:sp>
        <p:nvSpPr>
          <p:cNvPr id="4" name="Rectangle 3"/>
          <p:cNvSpPr/>
          <p:nvPr/>
        </p:nvSpPr>
        <p:spPr>
          <a:xfrm>
            <a:off x="1" y="1336953"/>
            <a:ext cx="2117326" cy="215400"/>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23236" y="2517145"/>
            <a:ext cx="982803" cy="197702"/>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356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5212080" cy="3792309"/>
          </a:xfrm>
          <a:prstGeom prst="rect">
            <a:avLst/>
          </a:prstGeom>
        </p:spPr>
      </p:pic>
      <p:pic>
        <p:nvPicPr>
          <p:cNvPr id="4" name="Picture 3"/>
          <p:cNvPicPr>
            <a:picLocks noChangeAspect="1"/>
          </p:cNvPicPr>
          <p:nvPr/>
        </p:nvPicPr>
        <p:blipFill>
          <a:blip r:embed="rId3"/>
          <a:stretch>
            <a:fillRect/>
          </a:stretch>
        </p:blipFill>
        <p:spPr>
          <a:xfrm>
            <a:off x="1" y="3855719"/>
            <a:ext cx="5212080" cy="2361200"/>
          </a:xfrm>
          <a:prstGeom prst="rect">
            <a:avLst/>
          </a:prstGeom>
        </p:spPr>
      </p:pic>
    </p:spTree>
    <p:extLst>
      <p:ext uri="{BB962C8B-B14F-4D97-AF65-F5344CB8AC3E}">
        <p14:creationId xmlns:p14="http://schemas.microsoft.com/office/powerpoint/2010/main" val="3098210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772400" cy="8059405"/>
          </a:xfrm>
          <a:prstGeom prst="rect">
            <a:avLst/>
          </a:prstGeom>
        </p:spPr>
      </p:pic>
      <p:sp>
        <p:nvSpPr>
          <p:cNvPr id="3" name="Rectangle 2"/>
          <p:cNvSpPr/>
          <p:nvPr/>
        </p:nvSpPr>
        <p:spPr>
          <a:xfrm>
            <a:off x="303092" y="297348"/>
            <a:ext cx="1454588" cy="23340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4" name="TextBox 3"/>
          <p:cNvSpPr txBox="1"/>
          <p:nvPr/>
        </p:nvSpPr>
        <p:spPr>
          <a:xfrm>
            <a:off x="1757680" y="71377"/>
            <a:ext cx="410268" cy="261610"/>
          </a:xfrm>
          <a:prstGeom prst="rect">
            <a:avLst/>
          </a:prstGeom>
          <a:noFill/>
        </p:spPr>
        <p:txBody>
          <a:bodyPr wrap="square" rtlCol="0">
            <a:spAutoFit/>
          </a:bodyPr>
          <a:lstStyle/>
          <a:p>
            <a:r>
              <a:rPr lang="en-US" sz="1100" dirty="0"/>
              <a:t>1</a:t>
            </a:r>
          </a:p>
        </p:txBody>
      </p:sp>
      <p:sp>
        <p:nvSpPr>
          <p:cNvPr id="5" name="Rectangle 4"/>
          <p:cNvSpPr/>
          <p:nvPr/>
        </p:nvSpPr>
        <p:spPr>
          <a:xfrm>
            <a:off x="5180250" y="297348"/>
            <a:ext cx="448390" cy="24153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6" name="TextBox 5"/>
          <p:cNvSpPr txBox="1"/>
          <p:nvPr/>
        </p:nvSpPr>
        <p:spPr>
          <a:xfrm>
            <a:off x="5641605" y="71377"/>
            <a:ext cx="126469" cy="261610"/>
          </a:xfrm>
          <a:prstGeom prst="rect">
            <a:avLst/>
          </a:prstGeom>
          <a:noFill/>
        </p:spPr>
        <p:txBody>
          <a:bodyPr wrap="square" rtlCol="0">
            <a:spAutoFit/>
          </a:bodyPr>
          <a:lstStyle/>
          <a:p>
            <a:r>
              <a:rPr lang="en-US" sz="1100" dirty="0"/>
              <a:t>2</a:t>
            </a:r>
          </a:p>
        </p:txBody>
      </p:sp>
      <p:sp>
        <p:nvSpPr>
          <p:cNvPr id="7" name="Rectangle 6"/>
          <p:cNvSpPr/>
          <p:nvPr/>
        </p:nvSpPr>
        <p:spPr>
          <a:xfrm>
            <a:off x="0" y="7548879"/>
            <a:ext cx="1066800" cy="5105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8" name="Rectangle 7"/>
          <p:cNvSpPr/>
          <p:nvPr/>
        </p:nvSpPr>
        <p:spPr>
          <a:xfrm>
            <a:off x="1066800" y="7548879"/>
            <a:ext cx="965200" cy="5105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9" name="Rectangle 8"/>
          <p:cNvSpPr/>
          <p:nvPr/>
        </p:nvSpPr>
        <p:spPr>
          <a:xfrm>
            <a:off x="2032000" y="7548879"/>
            <a:ext cx="1066800" cy="5105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0" name="Rectangle 9"/>
          <p:cNvSpPr/>
          <p:nvPr/>
        </p:nvSpPr>
        <p:spPr>
          <a:xfrm>
            <a:off x="3302000" y="7548879"/>
            <a:ext cx="1878250" cy="5105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1" name="TextBox 10"/>
          <p:cNvSpPr txBox="1"/>
          <p:nvPr/>
        </p:nvSpPr>
        <p:spPr>
          <a:xfrm>
            <a:off x="470165" y="7061457"/>
            <a:ext cx="200395" cy="261610"/>
          </a:xfrm>
          <a:prstGeom prst="rect">
            <a:avLst/>
          </a:prstGeom>
          <a:noFill/>
        </p:spPr>
        <p:txBody>
          <a:bodyPr wrap="square" rtlCol="0">
            <a:spAutoFit/>
          </a:bodyPr>
          <a:lstStyle/>
          <a:p>
            <a:r>
              <a:rPr lang="en-US" sz="1100" dirty="0"/>
              <a:t>3</a:t>
            </a:r>
          </a:p>
        </p:txBody>
      </p:sp>
      <p:sp>
        <p:nvSpPr>
          <p:cNvPr id="12" name="TextBox 11"/>
          <p:cNvSpPr txBox="1"/>
          <p:nvPr/>
        </p:nvSpPr>
        <p:spPr>
          <a:xfrm>
            <a:off x="1486165" y="7061457"/>
            <a:ext cx="126469" cy="261610"/>
          </a:xfrm>
          <a:prstGeom prst="rect">
            <a:avLst/>
          </a:prstGeom>
          <a:noFill/>
        </p:spPr>
        <p:txBody>
          <a:bodyPr wrap="square" rtlCol="0">
            <a:spAutoFit/>
          </a:bodyPr>
          <a:lstStyle/>
          <a:p>
            <a:r>
              <a:rPr lang="en-US" sz="1100" dirty="0"/>
              <a:t>4</a:t>
            </a:r>
          </a:p>
        </p:txBody>
      </p:sp>
      <p:sp>
        <p:nvSpPr>
          <p:cNvPr id="13" name="TextBox 12"/>
          <p:cNvSpPr txBox="1"/>
          <p:nvPr/>
        </p:nvSpPr>
        <p:spPr>
          <a:xfrm>
            <a:off x="2502165" y="7061457"/>
            <a:ext cx="256275" cy="261610"/>
          </a:xfrm>
          <a:prstGeom prst="rect">
            <a:avLst/>
          </a:prstGeom>
          <a:noFill/>
        </p:spPr>
        <p:txBody>
          <a:bodyPr wrap="square" rtlCol="0">
            <a:spAutoFit/>
          </a:bodyPr>
          <a:lstStyle/>
          <a:p>
            <a:r>
              <a:rPr lang="en-US" sz="1100" dirty="0"/>
              <a:t>5</a:t>
            </a:r>
          </a:p>
        </p:txBody>
      </p:sp>
      <p:sp>
        <p:nvSpPr>
          <p:cNvPr id="14" name="TextBox 13"/>
          <p:cNvSpPr txBox="1"/>
          <p:nvPr/>
        </p:nvSpPr>
        <p:spPr>
          <a:xfrm>
            <a:off x="4121282" y="7061457"/>
            <a:ext cx="283078" cy="261610"/>
          </a:xfrm>
          <a:prstGeom prst="rect">
            <a:avLst/>
          </a:prstGeom>
          <a:noFill/>
        </p:spPr>
        <p:txBody>
          <a:bodyPr wrap="square" rtlCol="0">
            <a:spAutoFit/>
          </a:bodyPr>
          <a:lstStyle/>
          <a:p>
            <a:r>
              <a:rPr lang="en-US" sz="1100" dirty="0"/>
              <a:t>6</a:t>
            </a:r>
          </a:p>
        </p:txBody>
      </p:sp>
      <p:sp>
        <p:nvSpPr>
          <p:cNvPr id="15" name="Rectangle 14"/>
          <p:cNvSpPr/>
          <p:nvPr/>
        </p:nvSpPr>
        <p:spPr>
          <a:xfrm>
            <a:off x="6979920" y="7559037"/>
            <a:ext cx="792480" cy="5105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6" name="TextBox 15"/>
          <p:cNvSpPr txBox="1"/>
          <p:nvPr/>
        </p:nvSpPr>
        <p:spPr>
          <a:xfrm>
            <a:off x="7234621" y="7061457"/>
            <a:ext cx="283078" cy="261610"/>
          </a:xfrm>
          <a:prstGeom prst="rect">
            <a:avLst/>
          </a:prstGeom>
          <a:noFill/>
        </p:spPr>
        <p:txBody>
          <a:bodyPr wrap="square" rtlCol="0">
            <a:spAutoFit/>
          </a:bodyPr>
          <a:lstStyle/>
          <a:p>
            <a:r>
              <a:rPr lang="en-US" sz="1100" dirty="0"/>
              <a:t>7</a:t>
            </a:r>
          </a:p>
        </p:txBody>
      </p:sp>
    </p:spTree>
    <p:extLst>
      <p:ext uri="{BB962C8B-B14F-4D97-AF65-F5344CB8AC3E}">
        <p14:creationId xmlns:p14="http://schemas.microsoft.com/office/powerpoint/2010/main" val="8382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2254460" cy="4394718"/>
            <a:chOff x="0" y="0"/>
            <a:chExt cx="3987189" cy="7772400"/>
          </a:xfrm>
        </p:grpSpPr>
        <p:pic>
          <p:nvPicPr>
            <p:cNvPr id="2" name="Picture 1"/>
            <p:cNvPicPr>
              <a:picLocks noChangeAspect="1"/>
            </p:cNvPicPr>
            <p:nvPr/>
          </p:nvPicPr>
          <p:blipFill>
            <a:blip r:embed="rId2"/>
            <a:stretch>
              <a:fillRect/>
            </a:stretch>
          </p:blipFill>
          <p:spPr>
            <a:xfrm>
              <a:off x="0" y="0"/>
              <a:ext cx="3987189" cy="7772400"/>
            </a:xfrm>
            <a:prstGeom prst="rect">
              <a:avLst/>
            </a:prstGeom>
          </p:spPr>
        </p:pic>
        <p:sp>
          <p:nvSpPr>
            <p:cNvPr id="3" name="Rectangle 2"/>
            <p:cNvSpPr/>
            <p:nvPr/>
          </p:nvSpPr>
          <p:spPr>
            <a:xfrm>
              <a:off x="284480" y="274320"/>
              <a:ext cx="1188720" cy="93472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5" name="Rectangle 4"/>
            <p:cNvSpPr/>
            <p:nvPr/>
          </p:nvSpPr>
          <p:spPr>
            <a:xfrm>
              <a:off x="2814320" y="7162800"/>
              <a:ext cx="914400" cy="4673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6" name="Rectangle 5"/>
            <p:cNvSpPr/>
            <p:nvPr/>
          </p:nvSpPr>
          <p:spPr>
            <a:xfrm>
              <a:off x="2037080" y="7162800"/>
              <a:ext cx="716280" cy="4673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7" name="Rectangle 6"/>
            <p:cNvSpPr/>
            <p:nvPr/>
          </p:nvSpPr>
          <p:spPr>
            <a:xfrm>
              <a:off x="66040" y="7350760"/>
              <a:ext cx="1910080" cy="2844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8" name="TextBox 7"/>
            <p:cNvSpPr txBox="1"/>
            <p:nvPr/>
          </p:nvSpPr>
          <p:spPr>
            <a:xfrm>
              <a:off x="1422400" y="157479"/>
              <a:ext cx="335280" cy="462678"/>
            </a:xfrm>
            <a:prstGeom prst="rect">
              <a:avLst/>
            </a:prstGeom>
            <a:noFill/>
          </p:spPr>
          <p:txBody>
            <a:bodyPr wrap="square" rtlCol="0">
              <a:spAutoFit/>
            </a:bodyPr>
            <a:lstStyle/>
            <a:p>
              <a:r>
                <a:rPr lang="en-US" sz="1100" dirty="0"/>
                <a:t>1</a:t>
              </a:r>
            </a:p>
          </p:txBody>
        </p:sp>
        <p:sp>
          <p:nvSpPr>
            <p:cNvPr id="9" name="TextBox 8"/>
            <p:cNvSpPr txBox="1"/>
            <p:nvPr/>
          </p:nvSpPr>
          <p:spPr>
            <a:xfrm>
              <a:off x="0" y="6933802"/>
              <a:ext cx="335280" cy="462678"/>
            </a:xfrm>
            <a:prstGeom prst="rect">
              <a:avLst/>
            </a:prstGeom>
            <a:noFill/>
          </p:spPr>
          <p:txBody>
            <a:bodyPr wrap="square" rtlCol="0">
              <a:spAutoFit/>
            </a:bodyPr>
            <a:lstStyle/>
            <a:p>
              <a:r>
                <a:rPr lang="en-US" sz="1100" dirty="0"/>
                <a:t>2</a:t>
              </a:r>
            </a:p>
          </p:txBody>
        </p:sp>
        <p:sp>
          <p:nvSpPr>
            <p:cNvPr id="10" name="TextBox 9"/>
            <p:cNvSpPr txBox="1"/>
            <p:nvPr/>
          </p:nvSpPr>
          <p:spPr>
            <a:xfrm>
              <a:off x="1973275" y="6793468"/>
              <a:ext cx="335280" cy="462678"/>
            </a:xfrm>
            <a:prstGeom prst="rect">
              <a:avLst/>
            </a:prstGeom>
            <a:noFill/>
          </p:spPr>
          <p:txBody>
            <a:bodyPr wrap="square" rtlCol="0">
              <a:spAutoFit/>
            </a:bodyPr>
            <a:lstStyle/>
            <a:p>
              <a:r>
                <a:rPr lang="en-US" sz="1100" dirty="0"/>
                <a:t>3</a:t>
              </a:r>
            </a:p>
          </p:txBody>
        </p:sp>
        <p:sp>
          <p:nvSpPr>
            <p:cNvPr id="11" name="TextBox 10"/>
            <p:cNvSpPr txBox="1"/>
            <p:nvPr/>
          </p:nvSpPr>
          <p:spPr>
            <a:xfrm>
              <a:off x="2816553" y="6793468"/>
              <a:ext cx="335280" cy="462678"/>
            </a:xfrm>
            <a:prstGeom prst="rect">
              <a:avLst/>
            </a:prstGeom>
            <a:noFill/>
          </p:spPr>
          <p:txBody>
            <a:bodyPr wrap="square" rtlCol="0">
              <a:spAutoFit/>
            </a:bodyPr>
            <a:lstStyle/>
            <a:p>
              <a:r>
                <a:rPr lang="en-US" sz="1100" dirty="0"/>
                <a:t>4</a:t>
              </a:r>
            </a:p>
          </p:txBody>
        </p:sp>
      </p:grpSp>
    </p:spTree>
    <p:extLst>
      <p:ext uri="{BB962C8B-B14F-4D97-AF65-F5344CB8AC3E}">
        <p14:creationId xmlns:p14="http://schemas.microsoft.com/office/powerpoint/2010/main" val="1549695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772400" cy="6426429"/>
          </a:xfrm>
          <a:prstGeom prst="rect">
            <a:avLst/>
          </a:prstGeom>
        </p:spPr>
      </p:pic>
    </p:spTree>
    <p:extLst>
      <p:ext uri="{BB962C8B-B14F-4D97-AF65-F5344CB8AC3E}">
        <p14:creationId xmlns:p14="http://schemas.microsoft.com/office/powerpoint/2010/main" val="2651532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772400" cy="4292532"/>
          </a:xfrm>
          <a:prstGeom prst="rect">
            <a:avLst/>
          </a:prstGeom>
        </p:spPr>
      </p:pic>
    </p:spTree>
    <p:extLst>
      <p:ext uri="{BB962C8B-B14F-4D97-AF65-F5344CB8AC3E}">
        <p14:creationId xmlns:p14="http://schemas.microsoft.com/office/powerpoint/2010/main" val="1894124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B381-5D21-41D9-8241-9F46CA0BECB6}"/>
              </a:ext>
            </a:extLst>
          </p:cNvPr>
          <p:cNvPicPr>
            <a:picLocks noChangeAspect="1"/>
          </p:cNvPicPr>
          <p:nvPr/>
        </p:nvPicPr>
        <p:blipFill>
          <a:blip r:embed="rId2"/>
          <a:stretch>
            <a:fillRect/>
          </a:stretch>
        </p:blipFill>
        <p:spPr>
          <a:xfrm>
            <a:off x="0" y="0"/>
            <a:ext cx="4035479" cy="3963048"/>
          </a:xfrm>
          <a:prstGeom prst="rect">
            <a:avLst/>
          </a:prstGeom>
        </p:spPr>
      </p:pic>
      <p:pic>
        <p:nvPicPr>
          <p:cNvPr id="3" name="Picture 2">
            <a:extLst>
              <a:ext uri="{FF2B5EF4-FFF2-40B4-BE49-F238E27FC236}">
                <a16:creationId xmlns:a16="http://schemas.microsoft.com/office/drawing/2014/main" id="{B05424A2-1A90-443A-BEA5-32B9E10D2446}"/>
              </a:ext>
            </a:extLst>
          </p:cNvPr>
          <p:cNvPicPr>
            <a:picLocks noChangeAspect="1"/>
          </p:cNvPicPr>
          <p:nvPr/>
        </p:nvPicPr>
        <p:blipFill>
          <a:blip r:embed="rId3"/>
          <a:stretch>
            <a:fillRect/>
          </a:stretch>
        </p:blipFill>
        <p:spPr>
          <a:xfrm>
            <a:off x="4011125" y="0"/>
            <a:ext cx="3761275" cy="3963049"/>
          </a:xfrm>
          <a:prstGeom prst="rect">
            <a:avLst/>
          </a:prstGeom>
        </p:spPr>
      </p:pic>
      <p:sp>
        <p:nvSpPr>
          <p:cNvPr id="4" name="Rectangle 3">
            <a:extLst>
              <a:ext uri="{FF2B5EF4-FFF2-40B4-BE49-F238E27FC236}">
                <a16:creationId xmlns:a16="http://schemas.microsoft.com/office/drawing/2014/main" id="{EED2AC89-175A-4C3B-8639-A35E0D5ACB91}"/>
              </a:ext>
            </a:extLst>
          </p:cNvPr>
          <p:cNvSpPr/>
          <p:nvPr/>
        </p:nvSpPr>
        <p:spPr>
          <a:xfrm>
            <a:off x="1310640" y="480060"/>
            <a:ext cx="708660" cy="6019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8660C3-6F26-4F46-ADC6-086259909648}"/>
              </a:ext>
            </a:extLst>
          </p:cNvPr>
          <p:cNvSpPr/>
          <p:nvPr/>
        </p:nvSpPr>
        <p:spPr>
          <a:xfrm>
            <a:off x="274204" y="2621280"/>
            <a:ext cx="708660" cy="243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7ED8B6-D107-469A-AD9F-877553D0010D}"/>
              </a:ext>
            </a:extLst>
          </p:cNvPr>
          <p:cNvSpPr/>
          <p:nvPr/>
        </p:nvSpPr>
        <p:spPr>
          <a:xfrm>
            <a:off x="274204" y="3661410"/>
            <a:ext cx="1303136" cy="320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23870E-C4C0-4FDB-9347-49D5788EF4F4}"/>
              </a:ext>
            </a:extLst>
          </p:cNvPr>
          <p:cNvSpPr/>
          <p:nvPr/>
        </p:nvSpPr>
        <p:spPr>
          <a:xfrm>
            <a:off x="4254849" y="3661410"/>
            <a:ext cx="1303136" cy="320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44B463E-3C29-4D3C-B0BE-0156815AB774}"/>
              </a:ext>
            </a:extLst>
          </p:cNvPr>
          <p:cNvSpPr/>
          <p:nvPr/>
        </p:nvSpPr>
        <p:spPr>
          <a:xfrm>
            <a:off x="5250179" y="480060"/>
            <a:ext cx="640081" cy="167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1D7FB4-FA6E-4DA7-8463-3F3A38BF7364}"/>
              </a:ext>
            </a:extLst>
          </p:cNvPr>
          <p:cNvSpPr/>
          <p:nvPr/>
        </p:nvSpPr>
        <p:spPr>
          <a:xfrm>
            <a:off x="4254849" y="2735580"/>
            <a:ext cx="820071" cy="396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8BBB714-3ED4-4D85-99F9-A80CFE7C3B9D}"/>
              </a:ext>
            </a:extLst>
          </p:cNvPr>
          <p:cNvCxnSpPr/>
          <p:nvPr/>
        </p:nvCxnSpPr>
        <p:spPr>
          <a:xfrm>
            <a:off x="3284220" y="1196340"/>
            <a:ext cx="2994660" cy="1013460"/>
          </a:xfrm>
          <a:prstGeom prst="straightConnector1">
            <a:avLst/>
          </a:prstGeom>
          <a:ln w="38100">
            <a:solidFill>
              <a:srgbClr val="48F848"/>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D32688-ACEA-455D-9A09-95DD986A40AA}"/>
              </a:ext>
            </a:extLst>
          </p:cNvPr>
          <p:cNvCxnSpPr>
            <a:cxnSpLocks/>
          </p:cNvCxnSpPr>
          <p:nvPr/>
        </p:nvCxnSpPr>
        <p:spPr>
          <a:xfrm>
            <a:off x="2622085" y="1958340"/>
            <a:ext cx="3481535" cy="441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72EF4C4-9909-4D15-AAC3-0A08F8FFCBFB}"/>
              </a:ext>
            </a:extLst>
          </p:cNvPr>
          <p:cNvCxnSpPr>
            <a:cxnSpLocks/>
          </p:cNvCxnSpPr>
          <p:nvPr/>
        </p:nvCxnSpPr>
        <p:spPr>
          <a:xfrm>
            <a:off x="2681435" y="937260"/>
            <a:ext cx="4084320" cy="777240"/>
          </a:xfrm>
          <a:prstGeom prst="straightConnector1">
            <a:avLst/>
          </a:prstGeom>
          <a:ln w="38100">
            <a:solidFill>
              <a:srgbClr val="4848F8"/>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C4FD5AE-7A77-486B-A47E-92BA97A2BC10}"/>
              </a:ext>
            </a:extLst>
          </p:cNvPr>
          <p:cNvPicPr>
            <a:picLocks noChangeAspect="1"/>
          </p:cNvPicPr>
          <p:nvPr/>
        </p:nvPicPr>
        <p:blipFill>
          <a:blip r:embed="rId4"/>
          <a:stretch>
            <a:fillRect/>
          </a:stretch>
        </p:blipFill>
        <p:spPr>
          <a:xfrm>
            <a:off x="4111876" y="4298329"/>
            <a:ext cx="3073603" cy="3444755"/>
          </a:xfrm>
          <a:prstGeom prst="rect">
            <a:avLst/>
          </a:prstGeom>
        </p:spPr>
      </p:pic>
      <p:pic>
        <p:nvPicPr>
          <p:cNvPr id="10" name="Picture 9">
            <a:extLst>
              <a:ext uri="{FF2B5EF4-FFF2-40B4-BE49-F238E27FC236}">
                <a16:creationId xmlns:a16="http://schemas.microsoft.com/office/drawing/2014/main" id="{54183FB0-7811-4929-AEE2-012EF6CF2384}"/>
              </a:ext>
            </a:extLst>
          </p:cNvPr>
          <p:cNvPicPr>
            <a:picLocks noChangeAspect="1"/>
          </p:cNvPicPr>
          <p:nvPr/>
        </p:nvPicPr>
        <p:blipFill>
          <a:blip r:embed="rId5"/>
          <a:stretch>
            <a:fillRect/>
          </a:stretch>
        </p:blipFill>
        <p:spPr>
          <a:xfrm>
            <a:off x="107976" y="4803199"/>
            <a:ext cx="3819525" cy="2409825"/>
          </a:xfrm>
          <a:prstGeom prst="rect">
            <a:avLst/>
          </a:prstGeom>
        </p:spPr>
      </p:pic>
    </p:spTree>
    <p:extLst>
      <p:ext uri="{BB962C8B-B14F-4D97-AF65-F5344CB8AC3E}">
        <p14:creationId xmlns:p14="http://schemas.microsoft.com/office/powerpoint/2010/main" val="176494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2611087" cy="7662442"/>
          </a:xfrm>
          <a:prstGeom prst="rect">
            <a:avLst/>
          </a:prstGeom>
        </p:spPr>
      </p:pic>
      <p:sp>
        <p:nvSpPr>
          <p:cNvPr id="5" name="TextBox 4"/>
          <p:cNvSpPr txBox="1"/>
          <p:nvPr/>
        </p:nvSpPr>
        <p:spPr>
          <a:xfrm>
            <a:off x="2604515" y="3865"/>
            <a:ext cx="5167885" cy="4370427"/>
          </a:xfrm>
          <a:prstGeom prst="rect">
            <a:avLst/>
          </a:prstGeom>
          <a:noFill/>
        </p:spPr>
        <p:txBody>
          <a:bodyPr wrap="square" rtlCol="0">
            <a:spAutoFit/>
          </a:bodyPr>
          <a:lstStyle/>
          <a:p>
            <a:r>
              <a:rPr lang="en-US" b="1" dirty="0"/>
              <a:t>View dropdown:</a:t>
            </a:r>
          </a:p>
          <a:p>
            <a:endParaRPr lang="en-US" sz="1100" b="1" dirty="0"/>
          </a:p>
          <a:p>
            <a:pPr marL="171450" indent="-171450">
              <a:buFont typeface="Arial" panose="020B0604020202020204" pitchFamily="34" charset="0"/>
              <a:buChar char="•"/>
            </a:pPr>
            <a:r>
              <a:rPr lang="en-US" sz="1100" b="1" dirty="0"/>
              <a:t>View data table</a:t>
            </a:r>
          </a:p>
          <a:p>
            <a:r>
              <a:rPr lang="en-US" sz="1100" dirty="0"/>
              <a:t>This brings up a table which displays the number of cells in each phenotype and the sample names. In this table you can merge samples, delete phenotypes/samples, etc.</a:t>
            </a:r>
          </a:p>
          <a:p>
            <a:endParaRPr lang="en-US" sz="1100" dirty="0"/>
          </a:p>
          <a:p>
            <a:pPr marL="171450" indent="-171450">
              <a:buFont typeface="Arial" panose="020B0604020202020204" pitchFamily="34" charset="0"/>
              <a:buChar char="•"/>
            </a:pPr>
            <a:r>
              <a:rPr lang="en-US" sz="1100" b="1" dirty="0"/>
              <a:t>Customize Interface</a:t>
            </a:r>
          </a:p>
          <a:p>
            <a:r>
              <a:rPr lang="en-US" sz="1100" dirty="0"/>
              <a:t>This brings up a menu where you can edit the font size, background window color etc.. (It currently doesn’t change the main windows color/font etc.)</a:t>
            </a:r>
          </a:p>
          <a:p>
            <a:endParaRPr lang="en-US" sz="1100" dirty="0"/>
          </a:p>
          <a:p>
            <a:r>
              <a:rPr lang="en-US" b="1" dirty="0"/>
              <a:t>Edit dropdown:</a:t>
            </a:r>
          </a:p>
          <a:p>
            <a:endParaRPr lang="en-US" sz="1100" dirty="0"/>
          </a:p>
          <a:p>
            <a:pPr marL="171450" indent="-171450">
              <a:buFont typeface="Arial" panose="020B0604020202020204" pitchFamily="34" charset="0"/>
              <a:buChar char="•"/>
            </a:pPr>
            <a:r>
              <a:rPr lang="en-US" sz="1100" b="1" dirty="0"/>
              <a:t>Edit Region Colors</a:t>
            </a:r>
          </a:p>
          <a:p>
            <a:r>
              <a:rPr lang="en-US" sz="1100" dirty="0"/>
              <a:t>This brings up an interface where you can edit the colors assigned to each region, change the region order, and/or combine regions.</a:t>
            </a:r>
          </a:p>
          <a:p>
            <a:endParaRPr lang="en-US" sz="1100" dirty="0"/>
          </a:p>
          <a:p>
            <a:pPr marL="171450" indent="-171450">
              <a:buFont typeface="Arial" panose="020B0604020202020204" pitchFamily="34" charset="0"/>
              <a:buChar char="•"/>
            </a:pPr>
            <a:r>
              <a:rPr lang="en-US" sz="1100" b="1" dirty="0"/>
              <a:t>Edit Channels</a:t>
            </a:r>
          </a:p>
          <a:p>
            <a:r>
              <a:rPr lang="en-US" sz="1100" dirty="0"/>
              <a:t>This brings up an interface where you can edit the channels: e.g. you can use channel arithmetic to shift the position channel, or combine two MFI channels.</a:t>
            </a:r>
          </a:p>
          <a:p>
            <a:endParaRPr lang="en-US" sz="1100" dirty="0"/>
          </a:p>
          <a:p>
            <a:pPr marL="171450" indent="-171450">
              <a:buFont typeface="Arial" panose="020B0604020202020204" pitchFamily="34" charset="0"/>
              <a:buChar char="•"/>
            </a:pPr>
            <a:r>
              <a:rPr lang="en-US" sz="1100" b="1" dirty="0"/>
              <a:t>Edit Neighborhoods</a:t>
            </a:r>
          </a:p>
          <a:p>
            <a:r>
              <a:rPr lang="en-US" sz="1100" dirty="0"/>
              <a:t>This brings up an interface where you can edit the neighborhoods: e.g. you can use neighborhood arithmetic to combine the number of cells per neighborhood of two cell types.</a:t>
            </a:r>
          </a:p>
        </p:txBody>
      </p:sp>
      <p:sp>
        <p:nvSpPr>
          <p:cNvPr id="6" name="Rectangle 5"/>
          <p:cNvSpPr/>
          <p:nvPr/>
        </p:nvSpPr>
        <p:spPr>
          <a:xfrm>
            <a:off x="331470" y="272649"/>
            <a:ext cx="641350" cy="263799"/>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05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2611087" cy="7662442"/>
          </a:xfrm>
          <a:prstGeom prst="rect">
            <a:avLst/>
          </a:prstGeom>
        </p:spPr>
      </p:pic>
      <p:sp>
        <p:nvSpPr>
          <p:cNvPr id="7" name="TextBox 6"/>
          <p:cNvSpPr txBox="1"/>
          <p:nvPr/>
        </p:nvSpPr>
        <p:spPr>
          <a:xfrm>
            <a:off x="2611086" y="0"/>
            <a:ext cx="5161314" cy="7309693"/>
          </a:xfrm>
          <a:prstGeom prst="rect">
            <a:avLst/>
          </a:prstGeom>
          <a:noFill/>
        </p:spPr>
        <p:txBody>
          <a:bodyPr wrap="square" rtlCol="0">
            <a:spAutoFit/>
          </a:bodyPr>
          <a:lstStyle/>
          <a:p>
            <a:r>
              <a:rPr lang="en-US" b="1" dirty="0"/>
              <a:t>Extensions dropdown:</a:t>
            </a:r>
          </a:p>
          <a:p>
            <a:endParaRPr lang="en-US" sz="1100" b="1" dirty="0"/>
          </a:p>
          <a:p>
            <a:pPr marL="285750" indent="-285750">
              <a:buFont typeface="Arial" panose="020B0604020202020204" pitchFamily="34" charset="0"/>
              <a:buChar char="•"/>
            </a:pPr>
            <a:r>
              <a:rPr lang="en-US" sz="1100" b="1" dirty="0" err="1"/>
              <a:t>Bar_Graph_Function</a:t>
            </a:r>
            <a:r>
              <a:rPr lang="en-US" sz="1100" dirty="0"/>
              <a:t> (violin plots don’t export correctly) [Bar/Violin Plots]</a:t>
            </a:r>
          </a:p>
          <a:p>
            <a:r>
              <a:rPr lang="en-US" sz="1100" dirty="0"/>
              <a:t>This makes bar graphs or violin plots of the MFI per cell, which can then be exported and plotted in Prism etc.</a:t>
            </a:r>
          </a:p>
          <a:p>
            <a:endParaRPr lang="en-US" sz="1100" dirty="0"/>
          </a:p>
          <a:p>
            <a:pPr marL="285750" indent="-285750">
              <a:buFont typeface="Arial" panose="020B0604020202020204" pitchFamily="34" charset="0"/>
              <a:buChar char="•"/>
            </a:pPr>
            <a:r>
              <a:rPr lang="en-US" sz="1100" b="1" dirty="0" err="1"/>
              <a:t>Edit_Figures_Template</a:t>
            </a:r>
            <a:endParaRPr lang="en-US" sz="1100" b="1" dirty="0"/>
          </a:p>
          <a:p>
            <a:r>
              <a:rPr lang="en-US" sz="1100" dirty="0"/>
              <a:t>This is meant as a template for a user defined extension to set figure preferences (e.g. axes, </a:t>
            </a:r>
            <a:r>
              <a:rPr lang="en-US" sz="1100" dirty="0" err="1"/>
              <a:t>colorbar</a:t>
            </a:r>
            <a:r>
              <a:rPr lang="en-US" sz="1100" dirty="0"/>
              <a:t>, n’ stuff) that can then be easily applied to any figure.</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b="1" dirty="0" err="1"/>
              <a:t>Edit_All_Figures_Template</a:t>
            </a:r>
            <a:endParaRPr lang="en-US" sz="1100" b="1" dirty="0"/>
          </a:p>
          <a:p>
            <a:r>
              <a:rPr lang="en-US" sz="1100" dirty="0"/>
              <a:t>This is similar to Edit Figures Template, except it applies the figure settings to  all open figures.</a:t>
            </a:r>
          </a:p>
          <a:p>
            <a:r>
              <a:rPr lang="en-US" sz="1100" dirty="0"/>
              <a:t>		</a:t>
            </a:r>
          </a:p>
          <a:p>
            <a:pPr marL="285750" indent="-285750">
              <a:buFont typeface="Arial" panose="020B0604020202020204" pitchFamily="34" charset="0"/>
              <a:buChar char="•"/>
            </a:pPr>
            <a:r>
              <a:rPr lang="en-US" sz="1100" b="1" dirty="0" err="1"/>
              <a:t>Nearest_Neighbor_Analysis</a:t>
            </a:r>
            <a:endParaRPr lang="en-US" sz="1100" b="1" dirty="0"/>
          </a:p>
          <a:p>
            <a:r>
              <a:rPr lang="en-US" sz="1100" dirty="0"/>
              <a:t>This calculates the percentage of each cell type within K nearest neighbors for user defined cell types, then makes heatmaps of how much these neighbors differ from the expected neighbors based on the total number of each cell type.</a:t>
            </a:r>
          </a:p>
          <a:p>
            <a:endParaRPr lang="en-US" sz="1100" dirty="0"/>
          </a:p>
          <a:p>
            <a:pPr marL="285750" indent="-285750">
              <a:buFont typeface="Arial" panose="020B0604020202020204" pitchFamily="34" charset="0"/>
              <a:buChar char="•"/>
            </a:pPr>
            <a:r>
              <a:rPr lang="en-US" sz="1100" b="1" dirty="0" err="1"/>
              <a:t>Compare_Cells_With_Tandom_Tree</a:t>
            </a:r>
            <a:endParaRPr lang="en-US" sz="1100" b="1" dirty="0"/>
          </a:p>
          <a:p>
            <a:r>
              <a:rPr lang="en-US" sz="1100" dirty="0"/>
              <a:t>This uses a Random Tree to classify multiple user selected cell types. It then outputs the primary channels which were used to classify cells into these cellular groups. This is a quick way to see what are the most important channels capable of distinguishing between cell types: e.g. this will show you what is different between clustered and non-clustered cells across all defined channels.</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b="1" dirty="0" err="1"/>
              <a:t>Ripleys_Distribution_Analysis</a:t>
            </a:r>
            <a:endParaRPr lang="en-US" sz="1100" b="1" dirty="0"/>
          </a:p>
          <a:p>
            <a:r>
              <a:rPr lang="en-US" sz="1100" dirty="0"/>
              <a:t>This uses the Ripley K function to explore the spatial distribution of cells. It can be used to compare to randomly distributed cells and describe weather cells are clustered or not, and on what length scale they are clustered or dispersive.</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b="1" dirty="0" err="1"/>
              <a:t>Overlay_Confocal_Images</a:t>
            </a:r>
            <a:r>
              <a:rPr lang="en-US" sz="1100" dirty="0"/>
              <a:t> (work in progress)</a:t>
            </a:r>
          </a:p>
          <a:p>
            <a:r>
              <a:rPr lang="en-US" sz="1100" dirty="0"/>
              <a:t>This will load in an .</a:t>
            </a:r>
            <a:r>
              <a:rPr lang="en-US" sz="1100" dirty="0" err="1"/>
              <a:t>ims</a:t>
            </a:r>
            <a:r>
              <a:rPr lang="en-US" sz="1100" dirty="0"/>
              <a:t> and allow the user to overlay cells, neighborhoods, or regions on top of the loaded confocal image.</a:t>
            </a:r>
          </a:p>
          <a:p>
            <a:endParaRPr lang="en-US" sz="1100" dirty="0"/>
          </a:p>
          <a:p>
            <a:pPr marL="285750" indent="-285750">
              <a:buFont typeface="Arial" panose="020B0604020202020204" pitchFamily="34" charset="0"/>
              <a:buChar char="•"/>
            </a:pPr>
            <a:r>
              <a:rPr lang="en-US" sz="1100" b="1" dirty="0" err="1"/>
              <a:t>Calculate_Dispersion</a:t>
            </a:r>
            <a:r>
              <a:rPr lang="en-US" sz="1100" dirty="0"/>
              <a:t> (work in progress)</a:t>
            </a:r>
          </a:p>
          <a:p>
            <a:r>
              <a:rPr lang="en-US" sz="1100" dirty="0"/>
              <a:t>This will calculate the dispersion coefficient</a:t>
            </a:r>
          </a:p>
          <a:p>
            <a:endParaRPr lang="en-US" sz="1100" dirty="0"/>
          </a:p>
          <a:p>
            <a:pPr marL="285750" indent="-285750">
              <a:buFont typeface="Arial" panose="020B0604020202020204" pitchFamily="34" charset="0"/>
              <a:buChar char="•"/>
            </a:pPr>
            <a:endParaRPr lang="en-US" sz="1100" dirty="0"/>
          </a:p>
          <a:p>
            <a:endParaRPr lang="en-US" sz="1100" dirty="0"/>
          </a:p>
          <a:p>
            <a:endParaRPr lang="en-US" sz="1100" dirty="0"/>
          </a:p>
        </p:txBody>
      </p:sp>
      <p:sp>
        <p:nvSpPr>
          <p:cNvPr id="8" name="Rectangle 7"/>
          <p:cNvSpPr/>
          <p:nvPr/>
        </p:nvSpPr>
        <p:spPr>
          <a:xfrm>
            <a:off x="967232" y="272649"/>
            <a:ext cx="743458" cy="263799"/>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3236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2611087" cy="7662442"/>
          </a:xfrm>
          <a:prstGeom prst="rect">
            <a:avLst/>
          </a:prstGeom>
        </p:spPr>
      </p:pic>
      <p:sp>
        <p:nvSpPr>
          <p:cNvPr id="4" name="Rectangle 3"/>
          <p:cNvSpPr/>
          <p:nvPr/>
        </p:nvSpPr>
        <p:spPr>
          <a:xfrm>
            <a:off x="42672" y="598664"/>
            <a:ext cx="2505456" cy="535655"/>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04515" y="0"/>
            <a:ext cx="5167885" cy="1046440"/>
          </a:xfrm>
          <a:prstGeom prst="rect">
            <a:avLst/>
          </a:prstGeom>
          <a:noFill/>
        </p:spPr>
        <p:txBody>
          <a:bodyPr wrap="square" rtlCol="0">
            <a:spAutoFit/>
          </a:bodyPr>
          <a:lstStyle/>
          <a:p>
            <a:r>
              <a:rPr lang="en-US" b="1" dirty="0"/>
              <a:t>General Function:</a:t>
            </a:r>
          </a:p>
          <a:p>
            <a:endParaRPr lang="en-US" sz="1100" b="1" dirty="0"/>
          </a:p>
          <a:p>
            <a:pPr marL="171450" indent="-171450">
              <a:buFont typeface="Arial" panose="020B0604020202020204" pitchFamily="34" charset="0"/>
              <a:buChar char="•"/>
            </a:pPr>
            <a:r>
              <a:rPr lang="en-US" sz="1100" b="1" dirty="0"/>
              <a:t>New Figure</a:t>
            </a:r>
          </a:p>
          <a:p>
            <a:r>
              <a:rPr lang="en-US" sz="1100" dirty="0"/>
              <a:t>Opens a new figure to plot cells/neighborhoods/color-coded overlays etc.</a:t>
            </a:r>
          </a:p>
          <a:p>
            <a:endParaRPr lang="en-US" sz="1100" dirty="0"/>
          </a:p>
        </p:txBody>
      </p:sp>
    </p:spTree>
    <p:extLst>
      <p:ext uri="{BB962C8B-B14F-4D97-AF65-F5344CB8AC3E}">
        <p14:creationId xmlns:p14="http://schemas.microsoft.com/office/powerpoint/2010/main" val="412251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2611087" cy="7662442"/>
          </a:xfrm>
          <a:prstGeom prst="rect">
            <a:avLst/>
          </a:prstGeom>
        </p:spPr>
      </p:pic>
      <p:sp>
        <p:nvSpPr>
          <p:cNvPr id="4" name="Rectangle 3"/>
          <p:cNvSpPr/>
          <p:nvPr/>
        </p:nvSpPr>
        <p:spPr>
          <a:xfrm>
            <a:off x="42672" y="1131099"/>
            <a:ext cx="2505456" cy="1345883"/>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04515" y="0"/>
            <a:ext cx="5167885" cy="3585597"/>
          </a:xfrm>
          <a:prstGeom prst="rect">
            <a:avLst/>
          </a:prstGeom>
          <a:noFill/>
        </p:spPr>
        <p:txBody>
          <a:bodyPr wrap="square" rtlCol="0">
            <a:spAutoFit/>
          </a:bodyPr>
          <a:lstStyle/>
          <a:p>
            <a:r>
              <a:rPr lang="en-US" b="1" dirty="0"/>
              <a:t>Functions geared towards cellular analysis:</a:t>
            </a:r>
          </a:p>
          <a:p>
            <a:endParaRPr lang="en-US" sz="1100" dirty="0"/>
          </a:p>
          <a:p>
            <a:pPr marL="171450" indent="-171450">
              <a:buFont typeface="Arial" panose="020B0604020202020204" pitchFamily="34" charset="0"/>
              <a:buChar char="•"/>
            </a:pPr>
            <a:r>
              <a:rPr lang="en-US" sz="1100" b="1" dirty="0"/>
              <a:t>Calculate Distance</a:t>
            </a:r>
          </a:p>
          <a:p>
            <a:r>
              <a:rPr lang="en-US" sz="1100" dirty="0"/>
              <a:t>Calculates the distance between cells, polygons, points, surfaces, or nearest regions</a:t>
            </a:r>
            <a:endParaRPr lang="en-US" sz="1100" b="1" dirty="0"/>
          </a:p>
          <a:p>
            <a:endParaRPr lang="en-US" sz="1100" dirty="0"/>
          </a:p>
          <a:p>
            <a:pPr marL="171450" indent="-171450">
              <a:buFont typeface="Arial" panose="020B0604020202020204" pitchFamily="34" charset="0"/>
              <a:buChar char="•"/>
            </a:pPr>
            <a:r>
              <a:rPr lang="en-US" sz="1100" b="1" dirty="0"/>
              <a:t>Cluster Cells (or Neighborhoods)</a:t>
            </a:r>
            <a:endParaRPr lang="en-US" sz="1100" dirty="0"/>
          </a:p>
          <a:p>
            <a:r>
              <a:rPr lang="en-US" sz="1100" dirty="0"/>
              <a:t>Allows the user to cluster either cells or neighborhoods into either cellular phenotypes or regions, respectively.</a:t>
            </a:r>
            <a:endParaRPr lang="en-US" sz="1100" b="1" dirty="0"/>
          </a:p>
          <a:p>
            <a:endParaRPr lang="en-US" sz="1100" b="1" dirty="0"/>
          </a:p>
          <a:p>
            <a:pPr marL="171450" indent="-171450">
              <a:buFont typeface="Arial" panose="020B0604020202020204" pitchFamily="34" charset="0"/>
              <a:buChar char="•"/>
            </a:pPr>
            <a:r>
              <a:rPr lang="en-US" sz="1100" b="1" dirty="0"/>
              <a:t>Plot Cellularity</a:t>
            </a:r>
          </a:p>
          <a:p>
            <a:r>
              <a:rPr lang="en-US" sz="1100" dirty="0"/>
              <a:t>This generates heatmaps of the number of cells per sample. The use can compare groups of samples and, using the “volume” input column, make some cells/volume plots.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dirty="0"/>
              <a:t>Compare MFI</a:t>
            </a:r>
            <a:endParaRPr lang="en-US" sz="1100" dirty="0"/>
          </a:p>
          <a:p>
            <a:r>
              <a:rPr lang="en-US" sz="1100" dirty="0"/>
              <a:t>This is meant to be a quick way to plot and compare the average MFI of different cell populations across samples. </a:t>
            </a:r>
          </a:p>
          <a:p>
            <a:endParaRPr lang="en-US" sz="1100" dirty="0"/>
          </a:p>
          <a:p>
            <a:endParaRPr lang="en-US" sz="1100" dirty="0"/>
          </a:p>
          <a:p>
            <a:endParaRPr lang="en-US" sz="1100" dirty="0"/>
          </a:p>
        </p:txBody>
      </p:sp>
    </p:spTree>
    <p:extLst>
      <p:ext uri="{BB962C8B-B14F-4D97-AF65-F5344CB8AC3E}">
        <p14:creationId xmlns:p14="http://schemas.microsoft.com/office/powerpoint/2010/main" val="2307181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2611087" cy="7662442"/>
          </a:xfrm>
          <a:prstGeom prst="rect">
            <a:avLst/>
          </a:prstGeom>
        </p:spPr>
      </p:pic>
      <p:sp>
        <p:nvSpPr>
          <p:cNvPr id="4" name="Rectangle 3"/>
          <p:cNvSpPr/>
          <p:nvPr/>
        </p:nvSpPr>
        <p:spPr>
          <a:xfrm>
            <a:off x="42672" y="2485338"/>
            <a:ext cx="2505456" cy="1345883"/>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04515" y="0"/>
            <a:ext cx="5167885" cy="3416320"/>
          </a:xfrm>
          <a:prstGeom prst="rect">
            <a:avLst/>
          </a:prstGeom>
          <a:noFill/>
        </p:spPr>
        <p:txBody>
          <a:bodyPr wrap="square" rtlCol="0">
            <a:spAutoFit/>
          </a:bodyPr>
          <a:lstStyle/>
          <a:p>
            <a:r>
              <a:rPr lang="en-US" b="1" dirty="0"/>
              <a:t>Neighborhood Specific Functions:</a:t>
            </a:r>
          </a:p>
          <a:p>
            <a:endParaRPr lang="en-US" sz="1100" dirty="0"/>
          </a:p>
          <a:p>
            <a:pPr marL="171450" indent="-171450">
              <a:buFont typeface="Arial" panose="020B0604020202020204" pitchFamily="34" charset="0"/>
              <a:buChar char="•"/>
            </a:pPr>
            <a:r>
              <a:rPr lang="en-US" sz="1100" b="1" dirty="0"/>
              <a:t>Define Neighborhoods</a:t>
            </a:r>
            <a:r>
              <a:rPr lang="en-US" sz="1100" dirty="0"/>
              <a:t> [Previously: </a:t>
            </a:r>
            <a:r>
              <a:rPr lang="en-US" sz="1100" i="1" dirty="0"/>
              <a:t>Raster Scan Neighborhoods</a:t>
            </a:r>
            <a:r>
              <a:rPr lang="en-US" sz="1100" dirty="0"/>
              <a:t>]</a:t>
            </a:r>
          </a:p>
          <a:p>
            <a:r>
              <a:rPr lang="en-US" sz="1100" dirty="0"/>
              <a:t>This generates a table of neighborhoods, either centered on a specified cell type, or even distributed across the sample space. The number of cells and total MFI of each channel are calculated for each neighborhood. (Need to combine cell-centered and raster scanned)</a:t>
            </a:r>
          </a:p>
          <a:p>
            <a:endParaRPr lang="en-US" sz="1100" dirty="0"/>
          </a:p>
          <a:p>
            <a:pPr marL="171450" indent="-171450">
              <a:buFont typeface="Arial" panose="020B0604020202020204" pitchFamily="34" charset="0"/>
              <a:buChar char="•"/>
            </a:pPr>
            <a:r>
              <a:rPr lang="en-US" sz="1100" b="1" dirty="0"/>
              <a:t>Cluster Neighborhoods (or Cells)</a:t>
            </a:r>
            <a:endParaRPr lang="en-US" sz="1100" dirty="0"/>
          </a:p>
          <a:p>
            <a:r>
              <a:rPr lang="en-US" sz="1100" dirty="0"/>
              <a:t>Allows the user to cluster either cells or neighborhoods into either cellular phenotypes or regions, respectively.</a:t>
            </a:r>
            <a:endParaRPr lang="en-US" sz="1100" b="1" dirty="0"/>
          </a:p>
          <a:p>
            <a:endParaRPr lang="en-US" sz="1100" b="1" dirty="0"/>
          </a:p>
          <a:p>
            <a:pPr marL="171450" indent="-171450">
              <a:buFont typeface="Arial" panose="020B0604020202020204" pitchFamily="34" charset="0"/>
              <a:buChar char="•"/>
            </a:pPr>
            <a:r>
              <a:rPr lang="en-US" sz="1100" b="1" dirty="0"/>
              <a:t>Pseudo-Space</a:t>
            </a:r>
          </a:p>
          <a:p>
            <a:r>
              <a:rPr lang="en-US" sz="1100" dirty="0"/>
              <a:t>This generates a line plot of the number of cells per neighborhood, for neighborhoods sorted in a user defined manner.</a:t>
            </a:r>
          </a:p>
          <a:p>
            <a:endParaRPr lang="en-US" sz="1100" b="1" dirty="0"/>
          </a:p>
          <a:p>
            <a:pPr marL="171450" indent="-171450">
              <a:buFont typeface="Arial" panose="020B0604020202020204" pitchFamily="34" charset="0"/>
              <a:buChar char="•"/>
            </a:pPr>
            <a:r>
              <a:rPr lang="en-US" sz="1100" b="1" dirty="0"/>
              <a:t>Cell-Cell Correlation</a:t>
            </a:r>
          </a:p>
          <a:p>
            <a:r>
              <a:rPr lang="en-US" sz="1100" dirty="0"/>
              <a:t>This calculates and plots the correlation (or other similar metrics) between the number of cells per neighborhood.</a:t>
            </a:r>
          </a:p>
        </p:txBody>
      </p:sp>
    </p:spTree>
    <p:extLst>
      <p:ext uri="{BB962C8B-B14F-4D97-AF65-F5344CB8AC3E}">
        <p14:creationId xmlns:p14="http://schemas.microsoft.com/office/powerpoint/2010/main" val="2178196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2611087" cy="7662442"/>
          </a:xfrm>
          <a:prstGeom prst="rect">
            <a:avLst/>
          </a:prstGeom>
        </p:spPr>
      </p:pic>
      <p:sp>
        <p:nvSpPr>
          <p:cNvPr id="4" name="Rectangle 3"/>
          <p:cNvSpPr/>
          <p:nvPr/>
        </p:nvSpPr>
        <p:spPr>
          <a:xfrm>
            <a:off x="42672" y="3875314"/>
            <a:ext cx="2505456" cy="1066250"/>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04515" y="0"/>
            <a:ext cx="5167885" cy="2908489"/>
          </a:xfrm>
          <a:prstGeom prst="rect">
            <a:avLst/>
          </a:prstGeom>
          <a:noFill/>
        </p:spPr>
        <p:txBody>
          <a:bodyPr wrap="square" rtlCol="0">
            <a:spAutoFit/>
          </a:bodyPr>
          <a:lstStyle/>
          <a:p>
            <a:r>
              <a:rPr lang="en-US" b="1" dirty="0"/>
              <a:t>Region Specific Functions:</a:t>
            </a:r>
          </a:p>
          <a:p>
            <a:endParaRPr lang="en-US" sz="1100" dirty="0"/>
          </a:p>
          <a:p>
            <a:pPr marL="171450" indent="-171450">
              <a:buFont typeface="Arial" panose="020B0604020202020204" pitchFamily="34" charset="0"/>
              <a:buChar char="•"/>
            </a:pPr>
            <a:r>
              <a:rPr lang="en-US" sz="1100" b="1" dirty="0"/>
              <a:t>Region Heatmaps</a:t>
            </a:r>
          </a:p>
          <a:p>
            <a:r>
              <a:rPr lang="en-US" sz="1100" dirty="0"/>
              <a:t>This plots heatmaps of the MFI, or number of cells per neighborhood, sorted by region.</a:t>
            </a:r>
          </a:p>
          <a:p>
            <a:endParaRPr lang="en-US" sz="1100" dirty="0"/>
          </a:p>
          <a:p>
            <a:pPr marL="171450" indent="-171450">
              <a:buFont typeface="Arial" panose="020B0604020202020204" pitchFamily="34" charset="0"/>
              <a:buChar char="•"/>
            </a:pPr>
            <a:r>
              <a:rPr lang="en-US" sz="1100" b="1" dirty="0"/>
              <a:t>Region Statistics</a:t>
            </a:r>
          </a:p>
          <a:p>
            <a:r>
              <a:rPr lang="en-US" sz="1100" dirty="0"/>
              <a:t>This generates plots of multiple statistics like the numbers of cells/fold change etc. of the neighborhoods in the various regions.</a:t>
            </a:r>
          </a:p>
          <a:p>
            <a:endParaRPr lang="en-US" sz="1100" b="1" dirty="0"/>
          </a:p>
          <a:p>
            <a:pPr marL="171450" indent="-171450">
              <a:buFont typeface="Arial" panose="020B0604020202020204" pitchFamily="34" charset="0"/>
              <a:buChar char="•"/>
            </a:pPr>
            <a:r>
              <a:rPr lang="en-US" sz="1100" b="1" dirty="0"/>
              <a:t>Region Interactions</a:t>
            </a:r>
          </a:p>
          <a:p>
            <a:r>
              <a:rPr lang="en-US" sz="1100" dirty="0"/>
              <a:t>This calculates and plots the percentage of shared border between regions.</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Edit Regions</a:t>
            </a:r>
          </a:p>
          <a:p>
            <a:r>
              <a:rPr lang="en-US" sz="1100" dirty="0"/>
              <a:t>This brings up an interface where you can edit the colors assigned to each region, change the region order, and/or combine regions.</a:t>
            </a:r>
          </a:p>
          <a:p>
            <a:endParaRPr lang="en-US" sz="1100" dirty="0"/>
          </a:p>
        </p:txBody>
      </p:sp>
    </p:spTree>
    <p:extLst>
      <p:ext uri="{BB962C8B-B14F-4D97-AF65-F5344CB8AC3E}">
        <p14:creationId xmlns:p14="http://schemas.microsoft.com/office/powerpoint/2010/main" val="812183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2611087" cy="7662442"/>
          </a:xfrm>
          <a:prstGeom prst="rect">
            <a:avLst/>
          </a:prstGeom>
        </p:spPr>
      </p:pic>
      <p:sp>
        <p:nvSpPr>
          <p:cNvPr id="4" name="Rectangle 3"/>
          <p:cNvSpPr/>
          <p:nvPr/>
        </p:nvSpPr>
        <p:spPr>
          <a:xfrm>
            <a:off x="42672" y="4985657"/>
            <a:ext cx="2505456" cy="696136"/>
          </a:xfrm>
          <a:prstGeom prst="rect">
            <a:avLst/>
          </a:pr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04515" y="0"/>
            <a:ext cx="5167885" cy="1046440"/>
          </a:xfrm>
          <a:prstGeom prst="rect">
            <a:avLst/>
          </a:prstGeom>
          <a:noFill/>
        </p:spPr>
        <p:txBody>
          <a:bodyPr wrap="square" rtlCol="0">
            <a:spAutoFit/>
          </a:bodyPr>
          <a:lstStyle/>
          <a:p>
            <a:r>
              <a:rPr lang="en-US" b="1" dirty="0"/>
              <a:t>Advanced Functions:</a:t>
            </a:r>
          </a:p>
          <a:p>
            <a:endParaRPr lang="en-US" sz="1100" dirty="0"/>
          </a:p>
          <a:p>
            <a:pPr marL="171450" indent="-171450">
              <a:buFont typeface="Arial" panose="020B0604020202020204" pitchFamily="34" charset="0"/>
              <a:buChar char="•"/>
            </a:pPr>
            <a:r>
              <a:rPr lang="en-US" sz="1100" b="1" dirty="0"/>
              <a:t>Dimensionality Reduction </a:t>
            </a:r>
            <a:r>
              <a:rPr lang="en-US" sz="1100" dirty="0"/>
              <a:t>[Previously: </a:t>
            </a:r>
            <a:r>
              <a:rPr lang="en-US" sz="1100" i="1" dirty="0"/>
              <a:t>Reduce Dimensions</a:t>
            </a:r>
            <a:r>
              <a:rPr lang="en-US" sz="1100" dirty="0"/>
              <a:t>]</a:t>
            </a:r>
          </a:p>
          <a:p>
            <a:r>
              <a:rPr lang="en-US" sz="1100" dirty="0"/>
              <a:t>This calculates t-SNE/UMAP/PCA etc. for either individual cells using their MFI or neighborhoods using their cells per neighborhood etc.</a:t>
            </a:r>
          </a:p>
        </p:txBody>
      </p:sp>
    </p:spTree>
    <p:extLst>
      <p:ext uri="{BB962C8B-B14F-4D97-AF65-F5344CB8AC3E}">
        <p14:creationId xmlns:p14="http://schemas.microsoft.com/office/powerpoint/2010/main" val="39163979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1426</TotalTime>
  <Words>1276</Words>
  <Application>Microsoft Office PowerPoint</Application>
  <PresentationFormat>Custom</PresentationFormat>
  <Paragraphs>154</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calebst</dc:creator>
  <cp:lastModifiedBy>calebst</cp:lastModifiedBy>
  <cp:revision>46</cp:revision>
  <dcterms:created xsi:type="dcterms:W3CDTF">2019-09-17T15:53:34Z</dcterms:created>
  <dcterms:modified xsi:type="dcterms:W3CDTF">2020-06-25T18:09:57Z</dcterms:modified>
</cp:coreProperties>
</file>